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300" r:id="rId5"/>
    <p:sldId id="296" r:id="rId6"/>
    <p:sldId id="297" r:id="rId7"/>
    <p:sldId id="298" r:id="rId8"/>
    <p:sldId id="307" r:id="rId9"/>
    <p:sldId id="308" r:id="rId10"/>
    <p:sldId id="266" r:id="rId11"/>
    <p:sldId id="267" r:id="rId1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24F207-5BFE-4549-8658-1303EEC3875C}" v="4" dt="2025-08-06T16:08:48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 showGuides="1">
      <p:cViewPr varScale="1">
        <p:scale>
          <a:sx n="106" d="100"/>
          <a:sy n="106" d="100"/>
        </p:scale>
        <p:origin x="1376" y="48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25B08-F60C-45B4-B670-DFA71F22DC1B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E2DCED1-F7BF-4514-AAC4-738F029776CF}">
      <dgm:prSet/>
      <dgm:spPr/>
      <dgm:t>
        <a:bodyPr/>
        <a:lstStyle/>
        <a:p>
          <a:r>
            <a:rPr lang="en-US" dirty="0"/>
            <a:t>Motion to Approve Minutes from BOD Meeting – 7/21/2025</a:t>
          </a:r>
        </a:p>
      </dgm:t>
    </dgm:pt>
    <dgm:pt modelId="{4FD201F7-BF60-4E15-B4D8-C8050668DB0A}" type="parTrans" cxnId="{7EA7E1E0-A347-4F6E-A6C2-68E0D0C10CF5}">
      <dgm:prSet/>
      <dgm:spPr/>
      <dgm:t>
        <a:bodyPr/>
        <a:lstStyle/>
        <a:p>
          <a:endParaRPr lang="en-US"/>
        </a:p>
      </dgm:t>
    </dgm:pt>
    <dgm:pt modelId="{937C0024-A097-487C-B44B-6A79E5300181}" type="sibTrans" cxnId="{7EA7E1E0-A347-4F6E-A6C2-68E0D0C10CF5}">
      <dgm:prSet/>
      <dgm:spPr/>
      <dgm:t>
        <a:bodyPr/>
        <a:lstStyle/>
        <a:p>
          <a:endParaRPr lang="en-US"/>
        </a:p>
      </dgm:t>
    </dgm:pt>
    <dgm:pt modelId="{3A69717F-64CC-4219-A1E1-1F0B9A4699C4}">
      <dgm:prSet/>
      <dgm:spPr/>
      <dgm:t>
        <a:bodyPr/>
        <a:lstStyle/>
        <a:p>
          <a:r>
            <a:rPr lang="en-US" dirty="0"/>
            <a:t>Board Questions / Comments</a:t>
          </a:r>
        </a:p>
      </dgm:t>
    </dgm:pt>
    <dgm:pt modelId="{5DC76DDA-86AF-45C8-A9F4-D7DF256D70EA}" type="parTrans" cxnId="{A2063CDC-46D0-430F-9524-2D1896D8C0B4}">
      <dgm:prSet/>
      <dgm:spPr/>
      <dgm:t>
        <a:bodyPr/>
        <a:lstStyle/>
        <a:p>
          <a:endParaRPr lang="en-US"/>
        </a:p>
      </dgm:t>
    </dgm:pt>
    <dgm:pt modelId="{39204AB3-5C68-46AF-9998-D610DA62929F}" type="sibTrans" cxnId="{A2063CDC-46D0-430F-9524-2D1896D8C0B4}">
      <dgm:prSet/>
      <dgm:spPr/>
      <dgm:t>
        <a:bodyPr/>
        <a:lstStyle/>
        <a:p>
          <a:endParaRPr lang="en-US"/>
        </a:p>
      </dgm:t>
    </dgm:pt>
    <dgm:pt modelId="{B176CC97-E6B6-4DC0-8A1C-B77C8E118715}">
      <dgm:prSet/>
      <dgm:spPr/>
      <dgm:t>
        <a:bodyPr/>
        <a:lstStyle/>
        <a:p>
          <a:r>
            <a:rPr lang="en-US" dirty="0"/>
            <a:t>Member Questions / Comments</a:t>
          </a:r>
        </a:p>
      </dgm:t>
    </dgm:pt>
    <dgm:pt modelId="{881D2FC2-D543-4051-B48C-EECCAACEE62F}" type="parTrans" cxnId="{F697580F-2362-4FBA-ACF5-057FC73F3578}">
      <dgm:prSet/>
      <dgm:spPr/>
      <dgm:t>
        <a:bodyPr/>
        <a:lstStyle/>
        <a:p>
          <a:endParaRPr lang="en-US"/>
        </a:p>
      </dgm:t>
    </dgm:pt>
    <dgm:pt modelId="{32B69FFC-406E-4830-83E7-A74A860ADA67}" type="sibTrans" cxnId="{F697580F-2362-4FBA-ACF5-057FC73F3578}">
      <dgm:prSet/>
      <dgm:spPr/>
      <dgm:t>
        <a:bodyPr/>
        <a:lstStyle/>
        <a:p>
          <a:endParaRPr lang="en-US"/>
        </a:p>
      </dgm:t>
    </dgm:pt>
    <dgm:pt modelId="{D83DFF32-786B-4FA6-B224-22DA8DC22C3B}" type="pres">
      <dgm:prSet presAssocID="{6AC25B08-F60C-45B4-B670-DFA71F22DC1B}" presName="linear" presStyleCnt="0">
        <dgm:presLayoutVars>
          <dgm:animLvl val="lvl"/>
          <dgm:resizeHandles val="exact"/>
        </dgm:presLayoutVars>
      </dgm:prSet>
      <dgm:spPr/>
    </dgm:pt>
    <dgm:pt modelId="{0BAB5551-75DB-48FA-B464-415030282B53}" type="pres">
      <dgm:prSet presAssocID="{AE2DCED1-F7BF-4514-AAC4-738F029776C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F5CF71-F092-4D21-A4E5-BFEA1096BDEA}" type="pres">
      <dgm:prSet presAssocID="{937C0024-A097-487C-B44B-6A79E5300181}" presName="spacer" presStyleCnt="0"/>
      <dgm:spPr/>
    </dgm:pt>
    <dgm:pt modelId="{927FBFA7-7194-40CE-9215-16F34635E77F}" type="pres">
      <dgm:prSet presAssocID="{3A69717F-64CC-4219-A1E1-1F0B9A4699C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D152429-8AEE-4387-9CD9-C1D21D85B5B1}" type="pres">
      <dgm:prSet presAssocID="{39204AB3-5C68-46AF-9998-D610DA62929F}" presName="spacer" presStyleCnt="0"/>
      <dgm:spPr/>
    </dgm:pt>
    <dgm:pt modelId="{F1B7C620-9463-453F-A40F-7B6552478588}" type="pres">
      <dgm:prSet presAssocID="{B176CC97-E6B6-4DC0-8A1C-B77C8E11871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E7FB00-C8BA-4B45-A65C-6E84310AB6DA}" type="presOf" srcId="{6AC25B08-F60C-45B4-B670-DFA71F22DC1B}" destId="{D83DFF32-786B-4FA6-B224-22DA8DC22C3B}" srcOrd="0" destOrd="0" presId="urn:microsoft.com/office/officeart/2005/8/layout/vList2"/>
    <dgm:cxn modelId="{F697580F-2362-4FBA-ACF5-057FC73F3578}" srcId="{6AC25B08-F60C-45B4-B670-DFA71F22DC1B}" destId="{B176CC97-E6B6-4DC0-8A1C-B77C8E118715}" srcOrd="2" destOrd="0" parTransId="{881D2FC2-D543-4051-B48C-EECCAACEE62F}" sibTransId="{32B69FFC-406E-4830-83E7-A74A860ADA67}"/>
    <dgm:cxn modelId="{E3214E19-7DF8-400D-A340-D5AB9A3AC9CB}" type="presOf" srcId="{3A69717F-64CC-4219-A1E1-1F0B9A4699C4}" destId="{927FBFA7-7194-40CE-9215-16F34635E77F}" srcOrd="0" destOrd="0" presId="urn:microsoft.com/office/officeart/2005/8/layout/vList2"/>
    <dgm:cxn modelId="{88A9FBC9-176D-49B2-9EF7-E5D0E76E8C24}" type="presOf" srcId="{B176CC97-E6B6-4DC0-8A1C-B77C8E118715}" destId="{F1B7C620-9463-453F-A40F-7B6552478588}" srcOrd="0" destOrd="0" presId="urn:microsoft.com/office/officeart/2005/8/layout/vList2"/>
    <dgm:cxn modelId="{E1082BCC-6EAA-4D19-99A5-112CFD9D59EA}" type="presOf" srcId="{AE2DCED1-F7BF-4514-AAC4-738F029776CF}" destId="{0BAB5551-75DB-48FA-B464-415030282B53}" srcOrd="0" destOrd="0" presId="urn:microsoft.com/office/officeart/2005/8/layout/vList2"/>
    <dgm:cxn modelId="{A2063CDC-46D0-430F-9524-2D1896D8C0B4}" srcId="{6AC25B08-F60C-45B4-B670-DFA71F22DC1B}" destId="{3A69717F-64CC-4219-A1E1-1F0B9A4699C4}" srcOrd="1" destOrd="0" parTransId="{5DC76DDA-86AF-45C8-A9F4-D7DF256D70EA}" sibTransId="{39204AB3-5C68-46AF-9998-D610DA62929F}"/>
    <dgm:cxn modelId="{7EA7E1E0-A347-4F6E-A6C2-68E0D0C10CF5}" srcId="{6AC25B08-F60C-45B4-B670-DFA71F22DC1B}" destId="{AE2DCED1-F7BF-4514-AAC4-738F029776CF}" srcOrd="0" destOrd="0" parTransId="{4FD201F7-BF60-4E15-B4D8-C8050668DB0A}" sibTransId="{937C0024-A097-487C-B44B-6A79E5300181}"/>
    <dgm:cxn modelId="{C02A0387-6904-4031-96A8-067213A54864}" type="presParOf" srcId="{D83DFF32-786B-4FA6-B224-22DA8DC22C3B}" destId="{0BAB5551-75DB-48FA-B464-415030282B53}" srcOrd="0" destOrd="0" presId="urn:microsoft.com/office/officeart/2005/8/layout/vList2"/>
    <dgm:cxn modelId="{0F3B14EA-05B0-471B-9025-DD0C5594F6CF}" type="presParOf" srcId="{D83DFF32-786B-4FA6-B224-22DA8DC22C3B}" destId="{45F5CF71-F092-4D21-A4E5-BFEA1096BDEA}" srcOrd="1" destOrd="0" presId="urn:microsoft.com/office/officeart/2005/8/layout/vList2"/>
    <dgm:cxn modelId="{E9CC0EA2-79F5-4C3C-8E6F-18B199F73973}" type="presParOf" srcId="{D83DFF32-786B-4FA6-B224-22DA8DC22C3B}" destId="{927FBFA7-7194-40CE-9215-16F34635E77F}" srcOrd="2" destOrd="0" presId="urn:microsoft.com/office/officeart/2005/8/layout/vList2"/>
    <dgm:cxn modelId="{61A6D4FF-F1C4-47E7-969E-1C6F1BFEB548}" type="presParOf" srcId="{D83DFF32-786B-4FA6-B224-22DA8DC22C3B}" destId="{ED152429-8AEE-4387-9CD9-C1D21D85B5B1}" srcOrd="3" destOrd="0" presId="urn:microsoft.com/office/officeart/2005/8/layout/vList2"/>
    <dgm:cxn modelId="{C46DCE82-1B1B-4F0F-8152-48488136712D}" type="presParOf" srcId="{D83DFF32-786B-4FA6-B224-22DA8DC22C3B}" destId="{F1B7C620-9463-453F-A40F-7B655247858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B3FB6-0C28-49E1-8CD0-2382298E206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BC71D048-104E-4074-9232-C2F5D7431092}">
      <dgm:prSet/>
      <dgm:spPr/>
      <dgm:t>
        <a:bodyPr/>
        <a:lstStyle/>
        <a:p>
          <a:r>
            <a:rPr lang="en-US" b="1" dirty="0"/>
            <a:t>Other Topics</a:t>
          </a:r>
          <a:endParaRPr lang="en-US" dirty="0"/>
        </a:p>
      </dgm:t>
    </dgm:pt>
    <dgm:pt modelId="{254BB185-821B-4BE5-B409-26055D33D81F}" type="parTrans" cxnId="{552395A3-D24D-4A96-9B45-F85F7B6D8EB9}">
      <dgm:prSet/>
      <dgm:spPr/>
      <dgm:t>
        <a:bodyPr/>
        <a:lstStyle/>
        <a:p>
          <a:endParaRPr lang="en-US"/>
        </a:p>
      </dgm:t>
    </dgm:pt>
    <dgm:pt modelId="{F3B4B493-A0AA-4856-8E62-774740ACD07B}" type="sibTrans" cxnId="{552395A3-D24D-4A96-9B45-F85F7B6D8EB9}">
      <dgm:prSet/>
      <dgm:spPr/>
      <dgm:t>
        <a:bodyPr/>
        <a:lstStyle/>
        <a:p>
          <a:endParaRPr lang="en-US"/>
        </a:p>
      </dgm:t>
    </dgm:pt>
    <dgm:pt modelId="{FBB514C3-A4DD-4462-9D23-96919CCCEFBF}">
      <dgm:prSet/>
      <dgm:spPr/>
      <dgm:t>
        <a:bodyPr/>
        <a:lstStyle/>
        <a:p>
          <a:r>
            <a:rPr lang="en-US" b="1" dirty="0"/>
            <a:t>Questions / Discussion</a:t>
          </a:r>
          <a:endParaRPr lang="en-US" dirty="0"/>
        </a:p>
      </dgm:t>
    </dgm:pt>
    <dgm:pt modelId="{8049178D-EBBA-4B27-A123-8103BF6DD081}" type="parTrans" cxnId="{8269B784-8508-4F6B-8883-651159E85D92}">
      <dgm:prSet/>
      <dgm:spPr/>
      <dgm:t>
        <a:bodyPr/>
        <a:lstStyle/>
        <a:p>
          <a:endParaRPr lang="en-US"/>
        </a:p>
      </dgm:t>
    </dgm:pt>
    <dgm:pt modelId="{7DEDF9B4-630A-4713-9965-25DAE6E468A4}" type="sibTrans" cxnId="{8269B784-8508-4F6B-8883-651159E85D92}">
      <dgm:prSet/>
      <dgm:spPr/>
      <dgm:t>
        <a:bodyPr/>
        <a:lstStyle/>
        <a:p>
          <a:endParaRPr lang="en-US"/>
        </a:p>
      </dgm:t>
    </dgm:pt>
    <dgm:pt modelId="{88122737-C1FF-45F4-B3E3-8D374C0381B4}" type="pres">
      <dgm:prSet presAssocID="{24DB3FB6-0C28-49E1-8CD0-2382298E2067}" presName="root" presStyleCnt="0">
        <dgm:presLayoutVars>
          <dgm:dir/>
          <dgm:resizeHandles val="exact"/>
        </dgm:presLayoutVars>
      </dgm:prSet>
      <dgm:spPr/>
    </dgm:pt>
    <dgm:pt modelId="{BA03EACD-19B0-4875-A006-B005D04C90C2}" type="pres">
      <dgm:prSet presAssocID="{BC71D048-104E-4074-9232-C2F5D7431092}" presName="compNode" presStyleCnt="0"/>
      <dgm:spPr/>
    </dgm:pt>
    <dgm:pt modelId="{FEABBA94-6358-4FF7-A540-31D059391F17}" type="pres">
      <dgm:prSet presAssocID="{BC71D048-104E-4074-9232-C2F5D743109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1339438-809E-433B-B11C-91D6E825FA2B}" type="pres">
      <dgm:prSet presAssocID="{BC71D048-104E-4074-9232-C2F5D7431092}" presName="spaceRect" presStyleCnt="0"/>
      <dgm:spPr/>
    </dgm:pt>
    <dgm:pt modelId="{96D5A079-97E5-4CE9-9ED3-D55454660D95}" type="pres">
      <dgm:prSet presAssocID="{BC71D048-104E-4074-9232-C2F5D7431092}" presName="textRect" presStyleLbl="revTx" presStyleIdx="0" presStyleCnt="2">
        <dgm:presLayoutVars>
          <dgm:chMax val="1"/>
          <dgm:chPref val="1"/>
        </dgm:presLayoutVars>
      </dgm:prSet>
      <dgm:spPr/>
    </dgm:pt>
    <dgm:pt modelId="{699A0264-71E8-4691-9A4F-77C4F9D5A7A9}" type="pres">
      <dgm:prSet presAssocID="{F3B4B493-A0AA-4856-8E62-774740ACD07B}" presName="sibTrans" presStyleCnt="0"/>
      <dgm:spPr/>
    </dgm:pt>
    <dgm:pt modelId="{5DB28D35-E1F8-463A-AF4A-F1D5AE1EB6F6}" type="pres">
      <dgm:prSet presAssocID="{FBB514C3-A4DD-4462-9D23-96919CCCEFBF}" presName="compNode" presStyleCnt="0"/>
      <dgm:spPr/>
    </dgm:pt>
    <dgm:pt modelId="{694D6C6D-ECED-4A97-9345-B6032886BAC4}" type="pres">
      <dgm:prSet presAssocID="{FBB514C3-A4DD-4462-9D23-96919CCCEFB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5EC7EA3C-3D30-4E0D-AEB2-EC031BBABCD1}" type="pres">
      <dgm:prSet presAssocID="{FBB514C3-A4DD-4462-9D23-96919CCCEFBF}" presName="spaceRect" presStyleCnt="0"/>
      <dgm:spPr/>
    </dgm:pt>
    <dgm:pt modelId="{7291952C-D871-4071-8B69-376D8F40227C}" type="pres">
      <dgm:prSet presAssocID="{FBB514C3-A4DD-4462-9D23-96919CCCEFB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8600428-E417-4C16-B02E-6D3509D63F18}" type="presOf" srcId="{BC71D048-104E-4074-9232-C2F5D7431092}" destId="{96D5A079-97E5-4CE9-9ED3-D55454660D95}" srcOrd="0" destOrd="0" presId="urn:microsoft.com/office/officeart/2018/2/layout/IconLabelList"/>
    <dgm:cxn modelId="{70872871-B3C5-4F39-A609-62E23E12B8F3}" type="presOf" srcId="{FBB514C3-A4DD-4462-9D23-96919CCCEFBF}" destId="{7291952C-D871-4071-8B69-376D8F40227C}" srcOrd="0" destOrd="0" presId="urn:microsoft.com/office/officeart/2018/2/layout/IconLabelList"/>
    <dgm:cxn modelId="{8269B784-8508-4F6B-8883-651159E85D92}" srcId="{24DB3FB6-0C28-49E1-8CD0-2382298E2067}" destId="{FBB514C3-A4DD-4462-9D23-96919CCCEFBF}" srcOrd="1" destOrd="0" parTransId="{8049178D-EBBA-4B27-A123-8103BF6DD081}" sibTransId="{7DEDF9B4-630A-4713-9965-25DAE6E468A4}"/>
    <dgm:cxn modelId="{552395A3-D24D-4A96-9B45-F85F7B6D8EB9}" srcId="{24DB3FB6-0C28-49E1-8CD0-2382298E2067}" destId="{BC71D048-104E-4074-9232-C2F5D7431092}" srcOrd="0" destOrd="0" parTransId="{254BB185-821B-4BE5-B409-26055D33D81F}" sibTransId="{F3B4B493-A0AA-4856-8E62-774740ACD07B}"/>
    <dgm:cxn modelId="{BC224CDD-9382-4521-A3AA-8D0634D58F06}" type="presOf" srcId="{24DB3FB6-0C28-49E1-8CD0-2382298E2067}" destId="{88122737-C1FF-45F4-B3E3-8D374C0381B4}" srcOrd="0" destOrd="0" presId="urn:microsoft.com/office/officeart/2018/2/layout/IconLabelList"/>
    <dgm:cxn modelId="{C515FBA6-FC41-4CAE-838E-131260188991}" type="presParOf" srcId="{88122737-C1FF-45F4-B3E3-8D374C0381B4}" destId="{BA03EACD-19B0-4875-A006-B005D04C90C2}" srcOrd="0" destOrd="0" presId="urn:microsoft.com/office/officeart/2018/2/layout/IconLabelList"/>
    <dgm:cxn modelId="{EB492901-59FE-4037-8985-F6E0A23E3474}" type="presParOf" srcId="{BA03EACD-19B0-4875-A006-B005D04C90C2}" destId="{FEABBA94-6358-4FF7-A540-31D059391F17}" srcOrd="0" destOrd="0" presId="urn:microsoft.com/office/officeart/2018/2/layout/IconLabelList"/>
    <dgm:cxn modelId="{EBDF557F-8CA5-4B7D-B172-E77F0DD66479}" type="presParOf" srcId="{BA03EACD-19B0-4875-A006-B005D04C90C2}" destId="{B1339438-809E-433B-B11C-91D6E825FA2B}" srcOrd="1" destOrd="0" presId="urn:microsoft.com/office/officeart/2018/2/layout/IconLabelList"/>
    <dgm:cxn modelId="{F947A6BC-8747-47F2-BC74-16021F5050B2}" type="presParOf" srcId="{BA03EACD-19B0-4875-A006-B005D04C90C2}" destId="{96D5A079-97E5-4CE9-9ED3-D55454660D95}" srcOrd="2" destOrd="0" presId="urn:microsoft.com/office/officeart/2018/2/layout/IconLabelList"/>
    <dgm:cxn modelId="{48F4DBD9-7016-4D0A-95BA-3ED29241F72D}" type="presParOf" srcId="{88122737-C1FF-45F4-B3E3-8D374C0381B4}" destId="{699A0264-71E8-4691-9A4F-77C4F9D5A7A9}" srcOrd="1" destOrd="0" presId="urn:microsoft.com/office/officeart/2018/2/layout/IconLabelList"/>
    <dgm:cxn modelId="{78771F50-3187-43DB-A987-71C4F4814BDA}" type="presParOf" srcId="{88122737-C1FF-45F4-B3E3-8D374C0381B4}" destId="{5DB28D35-E1F8-463A-AF4A-F1D5AE1EB6F6}" srcOrd="2" destOrd="0" presId="urn:microsoft.com/office/officeart/2018/2/layout/IconLabelList"/>
    <dgm:cxn modelId="{A51F18B2-63B1-4BC9-B753-A08BE32370EC}" type="presParOf" srcId="{5DB28D35-E1F8-463A-AF4A-F1D5AE1EB6F6}" destId="{694D6C6D-ECED-4A97-9345-B6032886BAC4}" srcOrd="0" destOrd="0" presId="urn:microsoft.com/office/officeart/2018/2/layout/IconLabelList"/>
    <dgm:cxn modelId="{94AC5005-FEFF-437C-B3C3-7CA166222248}" type="presParOf" srcId="{5DB28D35-E1F8-463A-AF4A-F1D5AE1EB6F6}" destId="{5EC7EA3C-3D30-4E0D-AEB2-EC031BBABCD1}" srcOrd="1" destOrd="0" presId="urn:microsoft.com/office/officeart/2018/2/layout/IconLabelList"/>
    <dgm:cxn modelId="{7D9538C4-3F0E-4D45-8E93-735C760D912F}" type="presParOf" srcId="{5DB28D35-E1F8-463A-AF4A-F1D5AE1EB6F6}" destId="{7291952C-D871-4071-8B69-376D8F40227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B5551-75DB-48FA-B464-415030282B53}">
      <dsp:nvSpPr>
        <dsp:cNvPr id="0" name=""/>
        <dsp:cNvSpPr/>
      </dsp:nvSpPr>
      <dsp:spPr>
        <a:xfrm>
          <a:off x="0" y="625643"/>
          <a:ext cx="6263640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Motion to Approve Minutes from BOD Meeting – 7/21/2025</a:t>
          </a:r>
        </a:p>
      </dsp:txBody>
      <dsp:txXfrm>
        <a:off x="66025" y="691668"/>
        <a:ext cx="6131590" cy="1220470"/>
      </dsp:txXfrm>
    </dsp:sp>
    <dsp:sp modelId="{927FBFA7-7194-40CE-9215-16F34635E77F}">
      <dsp:nvSpPr>
        <dsp:cNvPr id="0" name=""/>
        <dsp:cNvSpPr/>
      </dsp:nvSpPr>
      <dsp:spPr>
        <a:xfrm>
          <a:off x="0" y="2076083"/>
          <a:ext cx="6263640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Board Questions / Comments</a:t>
          </a:r>
        </a:p>
      </dsp:txBody>
      <dsp:txXfrm>
        <a:off x="66025" y="2142108"/>
        <a:ext cx="6131590" cy="1220470"/>
      </dsp:txXfrm>
    </dsp:sp>
    <dsp:sp modelId="{F1B7C620-9463-453F-A40F-7B6552478588}">
      <dsp:nvSpPr>
        <dsp:cNvPr id="0" name=""/>
        <dsp:cNvSpPr/>
      </dsp:nvSpPr>
      <dsp:spPr>
        <a:xfrm>
          <a:off x="0" y="3526523"/>
          <a:ext cx="6263640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Member Questions / Comments</a:t>
          </a:r>
        </a:p>
      </dsp:txBody>
      <dsp:txXfrm>
        <a:off x="66025" y="3592548"/>
        <a:ext cx="6131590" cy="12204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BBA94-6358-4FF7-A540-31D059391F17}">
      <dsp:nvSpPr>
        <dsp:cNvPr id="0" name=""/>
        <dsp:cNvSpPr/>
      </dsp:nvSpPr>
      <dsp:spPr>
        <a:xfrm>
          <a:off x="1679220" y="37850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5A079-97E5-4CE9-9ED3-D55454660D95}">
      <dsp:nvSpPr>
        <dsp:cNvPr id="0" name=""/>
        <dsp:cNvSpPr/>
      </dsp:nvSpPr>
      <dsp:spPr>
        <a:xfrm>
          <a:off x="491220" y="245205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Other Topics</a:t>
          </a:r>
          <a:endParaRPr lang="en-US" sz="3200" kern="1200" dirty="0"/>
        </a:p>
      </dsp:txBody>
      <dsp:txXfrm>
        <a:off x="491220" y="2452051"/>
        <a:ext cx="4320000" cy="720000"/>
      </dsp:txXfrm>
    </dsp:sp>
    <dsp:sp modelId="{694D6C6D-ECED-4A97-9345-B6032886BAC4}">
      <dsp:nvSpPr>
        <dsp:cNvPr id="0" name=""/>
        <dsp:cNvSpPr/>
      </dsp:nvSpPr>
      <dsp:spPr>
        <a:xfrm>
          <a:off x="6755220" y="37850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1952C-D871-4071-8B69-376D8F40227C}">
      <dsp:nvSpPr>
        <dsp:cNvPr id="0" name=""/>
        <dsp:cNvSpPr/>
      </dsp:nvSpPr>
      <dsp:spPr>
        <a:xfrm>
          <a:off x="5567220" y="245205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Questions / Discussion</a:t>
          </a:r>
          <a:endParaRPr lang="en-US" sz="3200" kern="1200" dirty="0"/>
        </a:p>
      </dsp:txBody>
      <dsp:txXfrm>
        <a:off x="5567220" y="2452051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869B0C9B-81E7-4B09-985B-57B059C3ADD3}" type="datetimeFigureOut">
              <a:rPr lang="en-US" smtClean="0"/>
              <a:t>8/6/25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6489999-4E12-4B75-8CAF-77FB9E2904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89999-4E12-4B75-8CAF-77FB9E2904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1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21CFA-2645-A351-61BB-DF1E08EA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3E5ECD-48DD-B2D7-C547-56CABD1E2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0BFF9-EB95-7222-79E1-808C54B73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7856A-D968-E240-F279-E2B7979AA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89999-4E12-4B75-8CAF-77FB9E2904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4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12BA0-B986-F61A-0F5E-95B845CE1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E047B-58CC-30ED-D2A3-AF37A40C6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153F2-2B9C-7DB1-5B3B-0B936B6B5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49B15-2BB9-5FE0-C61E-6BCBC25DD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89999-4E12-4B75-8CAF-77FB9E2904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4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1B7C8-2AB1-EB74-42F4-74A366FAC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C8A22-4717-3287-AF8E-D8211E23A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8BB-9A76-05D5-A9F2-75BABA67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405E-C660-48D3-9F7A-8ED559F02977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08084-E4F0-8506-2E23-95381373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5876-7353-F658-D67D-6B2036C5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7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C17FA-BDA0-86FD-7F99-8BCFDF73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CA7F7-DB87-95F4-3784-AF6B280DF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A2566-DE90-541F-DA83-122BAE751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20B-4A37-4CDD-8127-FAA5BC275621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D191B-0319-C17E-BE30-15C5412C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694ED-9D45-74A7-1D2C-E5B31CAE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01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F9BB-B38D-EBAD-4A8C-740B3C30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9501D-826B-0BA3-D202-F8504770C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08681-0EAB-73BD-D4B6-D4F1EA36E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C02B-6380-433A-AD24-5FEAA5E0C7B4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528EF-E855-56AF-B6A3-2BB49DE6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76F61-42BA-D8C0-6965-1B5467B1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79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2A62-5AE3-1DB3-97DE-0B25CDFD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C6A48-1BB5-C1E0-FBC0-DF9BB0E24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71C4A-0F37-76E8-A035-03D0FF88F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5F2AD-E8ED-D584-9F87-A45F9473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FA75-79DA-4C9B-BC1E-B9014538AA10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CDE4D-D5E4-169D-D1E6-BDA1CD00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CA8F0-ACD8-3BA3-6840-4242E334F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4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71FF3-AC91-CD70-FD44-60238213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F006C-AFC6-A2F7-D325-67B345FE7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811DF-096E-6747-96A2-F907CA227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874C1-4FAA-6D6E-862A-30392CC6A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75A3C-5015-A30A-BD2A-EF4A117BD4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9BBD8C-F8D3-F251-16E8-846C0F56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D233-6A7C-47CB-8FA1-2B4D33632904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92749-D42D-EF09-9A46-B80584E2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C7415-777B-088D-94B3-F0797A50B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3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1F32-DD3C-81C0-882F-F0AE3089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B7DD59-DD1C-B839-8FD4-4866A3768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A9A08-21DB-4C97-9F5D-DC409A2751AA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258A7-848E-B98F-FA5F-09400D137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B1619-BBF3-374E-B6F2-A9E90BBD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2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8F6DA-0FE0-397B-1BDF-76C4AC85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18F3-EDF5-461A-8BB4-0202BEB43E5E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1A758-CBC4-6A1C-1CA1-C536FAB8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8E3D7-35DC-7290-7B95-6E74854C1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3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6101-DEE6-F0F9-D7A6-3E973E1F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07C6D-1B02-F109-EDDA-5AEBF5E6E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C6A8E-9F7F-CEB5-AB26-107D24CF4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08356-239B-F744-1944-759EBE719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0E9B-5C62-4A3B-8733-DED8648363A4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280A2-FD9B-C550-3EE4-6AA137330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6A13-0092-C877-C9D7-EE01F297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3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9C33-0B58-F971-AC9C-E85E98DE2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554800-9EDE-09AD-CAA9-D592B4777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C1D9-DDA8-B646-8C14-FDB25BD23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12CB1-B1CC-141B-E8F1-66BA132A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4C5D9-592A-4CC1-AEFB-8F732F9C1FD8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9F6E4-F92C-A303-3569-1ED744BCD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64980-1F4C-6415-CD3E-507C5A14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1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EFD1-90E0-0E90-27BB-61DE7AD1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84886-5439-CCCE-1A76-792210233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17E93-42E5-1B91-B22A-A96F149B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4A21-24D9-485F-8079-6B8C81AA9768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151AA-A362-9D1F-A48B-1295872D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FFE66-3910-72ED-7693-FBAC13E13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53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3DBFB-F889-62EF-DEE1-45E273702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E0FA0-10F8-B9D3-1F9A-3E5250BF7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3EAB3-F980-67CC-21F0-7ECD3B57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AC8E7-7D6C-4960-8861-5E2CAE55A730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B2330-842B-F2E0-C6CF-5077BD7D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9211C-DCBE-43CA-BE5A-A0E076A5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3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878AFC-95F8-C5CC-E1BC-5F6540070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EA575-079E-99BC-D1F8-85314B65A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4BF93-43E1-634A-F85C-FD75198AD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2A5255-246C-491F-8B46-02F7E054B3A1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10585-4227-6C84-9600-C399AB783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CAC06-3F2C-3E7D-1A95-D3FAEB15A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36783-26B7-4CE1-B66E-AF6F25A3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7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ythesearealty.com/community/pompano-beach/condos/sea-monarch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9FE6-B04F-E125-8BAE-554E7C4E4D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Monarch Board Meeting</a:t>
            </a:r>
            <a:br>
              <a:rPr lang="en-US" dirty="0"/>
            </a:br>
            <a:r>
              <a:rPr lang="en-US" dirty="0"/>
              <a:t>August 6, 2025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8C9E7-BD0E-A430-C450-3E26373C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D837-4680-4456-BB42-D0703F12DE37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2875C-08F4-5A77-8657-D46C9C15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2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B9AA8-8CC4-9D61-69B8-CA9136D0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Sea Monarch Board Meeting – August 6, 2025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7DC08-622E-8154-79DD-1FCB12C0B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408" y="465826"/>
            <a:ext cx="7271758" cy="6073086"/>
          </a:xfrm>
        </p:spPr>
        <p:txBody>
          <a:bodyPr anchor="ctr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Call To Order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Roll Call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Proof Of Notice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Establish Quorum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Approve Meeting Minutes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Vote On Carport Roof Painting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Vote On Pool Fence Painting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Vote On RobMar Change Order 30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Vote To Accept the Investment Committee Recommendations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Review / Accept the Audit and Finance Committee Recommendations on New Audit Firm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Vote To Accept the Design Committee Recommendations on Window Tinting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Open Discussion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Adjournment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31CC9-902F-6381-F3D1-44275B54F7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75FC4-A718-F783-6401-8A0199B3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4981CF-2A2E-43FC-F3F3-687FBA365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2E714-CB8C-50AF-FBA1-77A2D52D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b="1" dirty="0"/>
              <a:t>Sea Monarch Board Meeting – August 6, 2025</a:t>
            </a:r>
            <a:br>
              <a:rPr lang="en-US" b="1" dirty="0"/>
            </a:br>
            <a:r>
              <a:rPr lang="en-US" b="1" dirty="0"/>
              <a:t>Meeting Minutes - Approval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9E9A9-9BA6-BE1D-BFD2-49B3E44A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/>
              <a:pPr>
                <a:spcAft>
                  <a:spcPts val="600"/>
                </a:spcAft>
              </a:pPr>
              <a:t>8/6/25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8F33-E503-2B3D-1127-EBBF692B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B7EABFE4-7DD8-95D6-1A61-4ECF08F28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66184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1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0B32A5-5A48-ACD0-D6E0-0F36F0588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C39019-28B3-EB74-ACA0-69E3456D9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24727C-BA98-71C8-DDC1-928ACB78E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18428-ABE7-9849-32EB-251FC8B64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August 8,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Carport Roof Change Order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1D02F-CB71-6055-80A2-45FDD14BD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80CE8-EDD9-A95B-7A9E-C7087BFD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73A341-C8F5-A31B-DD21-66D9B1B6E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976" y="352927"/>
            <a:ext cx="8606367" cy="622433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/>
              <a:t>RobMar Change Order to Re-Paint North Car Port Roof</a:t>
            </a:r>
          </a:p>
          <a:p>
            <a:pPr marL="0" indent="0" algn="ctr">
              <a:spcBef>
                <a:spcPts val="1800"/>
              </a:spcBef>
              <a:buNone/>
            </a:pPr>
            <a:endParaRPr lang="en-US" b="1" dirty="0"/>
          </a:p>
          <a:p>
            <a:pPr lvl="1">
              <a:spcBef>
                <a:spcPts val="1200"/>
              </a:spcBef>
            </a:pPr>
            <a:r>
              <a:rPr lang="en-US" sz="2800" dirty="0"/>
              <a:t>North Car Port Roof Needs to be Re-Painted due to Debris / Damage from Ocean Monarch Concrete Restoration.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Efforts Have Been Made to Recover from Contractor and Ocean Monarch Board.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r>
              <a:rPr lang="en-US" b="1" dirty="0"/>
              <a:t>Motion to Approve Change Order for $3,850 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Board Questions and Comments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Owner 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226169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4A2878-CCDD-682B-F976-2107AAD81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A86F62E-C8CA-4BE3-6763-BCCA41627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24160B-92FC-C88E-6C43-00F1B45C6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359B43-4628-E4C9-15B2-58B8F3BE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</a:t>
            </a:r>
            <a:r>
              <a:rPr lang="en-US" sz="2200" dirty="0">
                <a:solidFill>
                  <a:srgbClr val="FFFFFF"/>
                </a:solidFill>
              </a:rPr>
              <a:t>August 8</a:t>
            </a: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Painting Pool Fence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8E304-2D03-4DBE-A730-7D23D7E2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C5951-E59C-03AF-3AB5-747CB858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56835B-FDC0-AB9D-301F-3AF75EC37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976" y="352927"/>
            <a:ext cx="8606367" cy="6224336"/>
          </a:xfrm>
        </p:spPr>
        <p:txBody>
          <a:bodyPr>
            <a:normAutofit fontScale="92500"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3200" b="1" u="sng" dirty="0"/>
              <a:t>RobMar Change Order to Paint Sun Deck Fence</a:t>
            </a:r>
          </a:p>
          <a:p>
            <a:endParaRPr lang="en-US" dirty="0"/>
          </a:p>
          <a:p>
            <a:r>
              <a:rPr lang="en-US" dirty="0"/>
              <a:t>Painting Sun Deck Fence Was Not Included in the Original RobMar Proposal.</a:t>
            </a:r>
          </a:p>
          <a:p>
            <a:r>
              <a:rPr lang="en-US" dirty="0"/>
              <a:t>Sea Monarch Requested Quote</a:t>
            </a:r>
          </a:p>
          <a:p>
            <a:r>
              <a:rPr lang="en-US" dirty="0"/>
              <a:t>Evaluated Options including Cable Fence and Glass Fence to Match Balconies.</a:t>
            </a:r>
          </a:p>
          <a:p>
            <a:endParaRPr lang="en-US" dirty="0"/>
          </a:p>
          <a:p>
            <a:r>
              <a:rPr lang="en-US" b="1" dirty="0"/>
              <a:t>Motion to Approve RobMar Change Order / Proposal for $6,500 to Prepare Paint Sun Deck Railing White.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Board Comments</a:t>
            </a:r>
          </a:p>
          <a:p>
            <a:r>
              <a:rPr lang="en-US" dirty="0"/>
              <a:t>Owner Comments</a:t>
            </a:r>
          </a:p>
        </p:txBody>
      </p:sp>
    </p:spTree>
    <p:extLst>
      <p:ext uri="{BB962C8B-B14F-4D97-AF65-F5344CB8AC3E}">
        <p14:creationId xmlns:p14="http://schemas.microsoft.com/office/powerpoint/2010/main" val="183544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5F9E96-3B76-7BAC-65C0-B114000D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14171BA-6A9A-59FE-3DBE-7FD98E73C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A04856-67A9-BD6D-7D38-D417D72AA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7A4DBA-C379-77FF-4395-E22F97C6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</a:t>
            </a:r>
            <a:r>
              <a:rPr lang="en-US" sz="2200" dirty="0">
                <a:solidFill>
                  <a:srgbClr val="FFFFFF"/>
                </a:solidFill>
              </a:rPr>
              <a:t>August 8</a:t>
            </a: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2025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RobMar Change Order 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5F9B5-136C-27DD-E862-7CADEF5174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22E6C-808A-0A32-1BE8-15F65377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031C33-0EB5-E339-3E60-A3990C854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976" y="352927"/>
            <a:ext cx="8606367" cy="1298073"/>
          </a:xfrm>
        </p:spPr>
        <p:txBody>
          <a:bodyPr>
            <a:no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2000" b="1" dirty="0"/>
              <a:t>RobMar Change Order 30 for Material Overages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000" b="1" dirty="0"/>
              <a:t>Sea Monarch is Contractually Bound to Pay for these Overages as the Estimated Quantities are in the Original Contract</a:t>
            </a:r>
          </a:p>
          <a:p>
            <a:pPr marL="0" indent="0" algn="ctr">
              <a:spcBef>
                <a:spcPts val="1800"/>
              </a:spcBef>
              <a:buNone/>
            </a:pPr>
            <a:endParaRPr lang="en-US" sz="2000" b="1" dirty="0"/>
          </a:p>
          <a:p>
            <a:pPr marL="0" indent="0" algn="ctr">
              <a:spcBef>
                <a:spcPts val="1800"/>
              </a:spcBef>
              <a:buNone/>
            </a:pPr>
            <a:endParaRPr lang="en-US" sz="2000" b="1" dirty="0"/>
          </a:p>
          <a:p>
            <a:pPr marL="0" indent="0" algn="ctr">
              <a:spcBef>
                <a:spcPts val="1800"/>
              </a:spcBef>
              <a:buNone/>
            </a:pPr>
            <a:endParaRPr lang="en-US" sz="2000" b="1" dirty="0"/>
          </a:p>
          <a:p>
            <a:pPr marL="0" indent="0" algn="ctr">
              <a:spcBef>
                <a:spcPts val="1800"/>
              </a:spcBef>
              <a:buNone/>
            </a:pPr>
            <a:endParaRPr lang="en-US" sz="2000" b="1" dirty="0"/>
          </a:p>
          <a:p>
            <a:pPr marL="0" indent="0" algn="ctr">
              <a:spcBef>
                <a:spcPts val="1800"/>
              </a:spcBef>
              <a:buNone/>
            </a:pPr>
            <a:endParaRPr lang="en-US" sz="2000" b="1" dirty="0"/>
          </a:p>
          <a:p>
            <a:pPr marL="0" indent="0">
              <a:spcBef>
                <a:spcPts val="1800"/>
              </a:spcBef>
              <a:buNone/>
            </a:pPr>
            <a:endParaRPr lang="en-US" sz="2000" b="1" dirty="0"/>
          </a:p>
          <a:p>
            <a:pPr marL="0" indent="0">
              <a:spcBef>
                <a:spcPts val="1800"/>
              </a:spcBef>
              <a:buNone/>
            </a:pPr>
            <a:r>
              <a:rPr lang="en-US" sz="2400" b="1" dirty="0"/>
              <a:t>Motion to Approve RobMar Change Order #30 for $265,405.48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Board Questions / Comments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Owner Questions / Comments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58DC9-AA1B-7426-2518-0BB505BC63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79" t="41586" r="15000" b="30247"/>
          <a:stretch>
            <a:fillRect/>
          </a:stretch>
        </p:blipFill>
        <p:spPr>
          <a:xfrm>
            <a:off x="3248697" y="1651000"/>
            <a:ext cx="8725087" cy="273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1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BF887-BC25-5E65-D43C-A9B1EE3E4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2C5CB-0D51-74E4-6CC0-62CD4C63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69" y="1153571"/>
            <a:ext cx="3760474" cy="4461163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August 8, 2025</a:t>
            </a:r>
            <a:b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Investment Committee Recommendations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91DAC7-532F-749F-B349-1FC9FECF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319087"/>
            <a:ext cx="7732628" cy="6402387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2000" b="1" dirty="0"/>
              <a:t>Sea Monarch Investment Committee Recommendation</a:t>
            </a:r>
            <a:endParaRPr lang="en-US" sz="1800" b="1" dirty="0"/>
          </a:p>
          <a:p>
            <a:r>
              <a:rPr lang="en-US" sz="1800" dirty="0"/>
              <a:t>We currently earn 1.6% in all our "sweep" accounts.  Our checking accounts maintain a $2,500 balance only, and the remainder is swept daily (into or out of) a FDIC insured account with multiple short-term investments.  These accounts are totally liquid.  </a:t>
            </a:r>
          </a:p>
          <a:p>
            <a:r>
              <a:rPr lang="en-US" sz="1800" dirty="0"/>
              <a:t>Valley Bank, has offered to set the Sweep account interest rate at 3% on all accounts (not just reserves)</a:t>
            </a:r>
          </a:p>
          <a:p>
            <a:r>
              <a:rPr lang="en-US" sz="1800" dirty="0"/>
              <a:t>We recommend accepting the 3% rate from Valley</a:t>
            </a:r>
          </a:p>
          <a:p>
            <a:r>
              <a:rPr lang="en-US" sz="1800" dirty="0"/>
              <a:t>Valley also offers CDARS program - an FDIC insured program, allowing invest in multiple separate CD's.  We recommend earmarking $500,000 of the Reserves for 6 month CD’s currently earning 3.85. With $1.3 mil total in Reserves, this would leave $800,000 in the Sweep account for liquidity.</a:t>
            </a:r>
          </a:p>
          <a:p>
            <a:pPr>
              <a:spcBef>
                <a:spcPts val="1800"/>
              </a:spcBef>
            </a:pPr>
            <a:r>
              <a:rPr lang="en-US" sz="1800" dirty="0"/>
              <a:t>Motion to Approve Investment Committee Recommendation</a:t>
            </a:r>
          </a:p>
          <a:p>
            <a:pPr>
              <a:spcBef>
                <a:spcPts val="1800"/>
              </a:spcBef>
            </a:pPr>
            <a:r>
              <a:rPr lang="en-US" sz="1800" dirty="0"/>
              <a:t>Board Comments and Questions</a:t>
            </a:r>
          </a:p>
          <a:p>
            <a:pPr>
              <a:spcBef>
                <a:spcPts val="1800"/>
              </a:spcBef>
            </a:pPr>
            <a:r>
              <a:rPr lang="en-US" sz="1800" dirty="0"/>
              <a:t>Owner Comments and Questions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10494-AD1E-F9EB-F4F9-A9150A6C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FA092-D4F9-AF0D-0A37-7D18D86A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7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E7247-5169-C103-811D-8CF4D802B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369045-3941-2DA4-1D1D-7B63BC84F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AF9049-2992-1532-AF20-5FC482FE6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CFF24C-284E-B132-A751-3A832D8C8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69" y="1153571"/>
            <a:ext cx="3760474" cy="4461163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August 8, 2025</a:t>
            </a:r>
            <a:b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Audit and Finance Committee Recommendation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C4693B22-18AC-B786-36D2-564484E9A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AB32C5-16ED-7D78-3F3B-1ECE726EB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635000"/>
            <a:ext cx="7732628" cy="5562600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/>
              <a:t>Audit and Finance Committee Recommendation - New Audit Firm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dirty="0"/>
              <a:t>Sent Requests to 6 Audit Firms … 3 Responded</a:t>
            </a:r>
          </a:p>
          <a:p>
            <a:r>
              <a:rPr lang="en-US" sz="2400" dirty="0"/>
              <a:t>Gladstone: $14,500</a:t>
            </a:r>
          </a:p>
          <a:p>
            <a:r>
              <a:rPr lang="en-US" sz="2400" dirty="0"/>
              <a:t>Gerstle: $16,000</a:t>
            </a:r>
          </a:p>
          <a:p>
            <a:r>
              <a:rPr lang="en-US" sz="2400" dirty="0"/>
              <a:t>Aguiar: $20,000</a:t>
            </a:r>
          </a:p>
          <a:p>
            <a:r>
              <a:rPr lang="en-US" sz="2400" dirty="0"/>
              <a:t>Audit and Finance Committee Recommends Gladstone for $14,500</a:t>
            </a:r>
          </a:p>
          <a:p>
            <a:pPr>
              <a:spcBef>
                <a:spcPts val="1800"/>
              </a:spcBef>
            </a:pPr>
            <a:endParaRPr lang="en-US" sz="2400" dirty="0"/>
          </a:p>
          <a:p>
            <a:pPr>
              <a:spcBef>
                <a:spcPts val="1800"/>
              </a:spcBef>
            </a:pPr>
            <a:r>
              <a:rPr lang="en-US" sz="2400" dirty="0"/>
              <a:t>Motion to Approve Audit and Finance Committee Recommendation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Board Comments and Questions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Owner Comments and Questions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2433B-BECC-C521-D84B-AF9DD0DF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E4B66-4960-5FE3-CAA8-E79DF95D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/>
              <a:pPr>
                <a:spcAft>
                  <a:spcPts val="600"/>
                </a:spcAft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5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16A5F-9362-DAEF-3BCD-4F04734AB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CF683FF-EA71-AE2D-457F-51374F95E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A17A084-689F-431B-1181-1CF4BE420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2AB56-A868-AFC7-8223-C723935C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69" y="1153571"/>
            <a:ext cx="3760474" cy="4461163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 Monarch Board Meeting – August 8, 2025</a:t>
            </a:r>
            <a:b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Design Committee Recommendation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C184B561-CFBF-9505-67FD-78253F3A1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AD8131-0BC6-D48A-F842-B813E0BD9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635000"/>
            <a:ext cx="7732628" cy="5562600"/>
          </a:xfrm>
        </p:spPr>
        <p:txBody>
          <a:bodyPr anchor="ctr"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Design Committee Recommendation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Window Tinting Update</a:t>
            </a:r>
          </a:p>
          <a:p>
            <a:endParaRPr lang="en-US" sz="2400" dirty="0"/>
          </a:p>
          <a:p>
            <a:pPr>
              <a:spcBef>
                <a:spcPts val="1800"/>
              </a:spcBef>
            </a:pPr>
            <a:r>
              <a:rPr lang="en-US" sz="2400" dirty="0"/>
              <a:t>The Design Committee Reviewed Tint Options Available from Johnson Window Films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Two Films Recommended by Distributor / Installer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Design Committee Select Two Additional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Distributor / Installer will Install Mock-up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Life-Time Warranty on Material and Workmanship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Quoted at $26, 962.65 for all Hallways and Marine Lounge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Final Recommendation – After Mockup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3ADA9-4E3A-953F-9C3D-3AF1CEA9C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00E9B20B-4A37-4CDD-8127-FAA5BC275621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8/6/25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011C-9AF4-8E43-9E20-6A9E165D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78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440AD-5BAF-253A-A459-4FCC14AEF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200487-1327-7FBB-C456-BBAF5E83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032" y="913256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Sea Monarch Board Meeting – August 6, 2025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F4B2-0F9B-BAAE-49AF-CD89DBDD4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FEB54-C7BF-43A8-818B-95F495AE218D}" type="datetime1">
              <a:rPr lang="en-US" smtClean="0"/>
              <a:pPr>
                <a:spcAft>
                  <a:spcPts val="600"/>
                </a:spcAft>
              </a:pPr>
              <a:t>8/6/25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FC0D8-4639-530D-8074-CEAAF0B90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D36783-26B7-4CE1-B66E-AF6F25A33A6F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08F40493-F6F3-54B8-C11A-120AD8251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63402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6652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20641-E3BD-074E-1733-7B2A825E2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A000-CE83-B5C5-E1A3-84ECA355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662"/>
            <a:ext cx="10515600" cy="11888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Sea Monarch Board Meeting – August 6,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E706C-59C5-F489-92A9-349362074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9" y="1459832"/>
            <a:ext cx="11615694" cy="48275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3600" b="1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b="1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b="1" dirty="0">
                <a:cs typeface="Times New Roman" panose="02020603050405020304" pitchFamily="18" charset="0"/>
              </a:rPr>
              <a:t>Adjourn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F5012-E03B-E4E7-6C54-CDADFB4B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B54-C7BF-43A8-818B-95F495AE218D}" type="datetime1">
              <a:rPr lang="en-US" smtClean="0"/>
              <a:t>8/6/25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F6F4-7018-7F99-C952-65C06660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6783-26B7-4CE1-B66E-AF6F25A33A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9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28311</TotalTime>
  <Words>674</Words>
  <Application>Microsoft Macintosh PowerPoint</Application>
  <PresentationFormat>Widescreen</PresentationFormat>
  <Paragraphs>116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Wingdings</vt:lpstr>
      <vt:lpstr>Office Theme</vt:lpstr>
      <vt:lpstr>Sea Monarch Board Meeting August 6, 2025</vt:lpstr>
      <vt:lpstr>Sea Monarch Board Meeting – August 6, 2025 Agenda</vt:lpstr>
      <vt:lpstr>Sea Monarch Board Meeting – August 6, 2025 Meeting Minutes - Approval</vt:lpstr>
      <vt:lpstr>Sea Monarch Board Meeting – August 8, 2025 Carport Roof Change Order</vt:lpstr>
      <vt:lpstr>Sea Monarch Board Meeting – August 8, 2025 Painting Pool Fence</vt:lpstr>
      <vt:lpstr>Sea Monarch Board Meeting – August 8, 2025 RobMar Change Order 30</vt:lpstr>
      <vt:lpstr>Sea Monarch Board Meeting – August 8, 2025 Investment Committee Recommendations</vt:lpstr>
      <vt:lpstr>Sea Monarch Board Meeting – August 8, 2025 Audit and Finance Committee Recommendation</vt:lpstr>
      <vt:lpstr>Sea Monarch Board Meeting – August 8, 2025 Design Committee Recommendation</vt:lpstr>
      <vt:lpstr>Sea Monarch Board Meeting – August 6, 2025</vt:lpstr>
      <vt:lpstr>Sea Monarch Board Meeting – August 6,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McDermott</dc:creator>
  <cp:lastModifiedBy>David Winter</cp:lastModifiedBy>
  <cp:revision>13</cp:revision>
  <cp:lastPrinted>2025-08-06T15:28:38Z</cp:lastPrinted>
  <dcterms:created xsi:type="dcterms:W3CDTF">2025-03-19T14:14:27Z</dcterms:created>
  <dcterms:modified xsi:type="dcterms:W3CDTF">2025-08-06T18:10:31Z</dcterms:modified>
</cp:coreProperties>
</file>