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74" r:id="rId5"/>
    <p:sldId id="275" r:id="rId6"/>
    <p:sldId id="268" r:id="rId7"/>
    <p:sldId id="269" r:id="rId8"/>
    <p:sldId id="270" r:id="rId9"/>
    <p:sldId id="257" r:id="rId10"/>
    <p:sldId id="258" r:id="rId11"/>
    <p:sldId id="260" r:id="rId12"/>
    <p:sldId id="264" r:id="rId13"/>
    <p:sldId id="261" r:id="rId14"/>
    <p:sldId id="259" r:id="rId15"/>
    <p:sldId id="279" r:id="rId16"/>
    <p:sldId id="262" r:id="rId17"/>
    <p:sldId id="263" r:id="rId18"/>
    <p:sldId id="276" r:id="rId19"/>
    <p:sldId id="266" r:id="rId20"/>
    <p:sldId id="277" r:id="rId21"/>
    <p:sldId id="265" r:id="rId22"/>
    <p:sldId id="278" r:id="rId2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37" d="100"/>
          <a:sy n="37" d="100"/>
        </p:scale>
        <p:origin x="1720" y="25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an McDermott" userId="8e174d9fbd533644" providerId="LiveId" clId="{22DF5BF4-E39C-4C76-94E9-1DC1E8898FC8}"/>
    <pc:docChg chg="modSld sldOrd">
      <pc:chgData name="Sean McDermott" userId="8e174d9fbd533644" providerId="LiveId" clId="{22DF5BF4-E39C-4C76-94E9-1DC1E8898FC8}" dt="2025-05-22T12:58:24.695" v="1"/>
      <pc:docMkLst>
        <pc:docMk/>
      </pc:docMkLst>
      <pc:sldChg chg="ord">
        <pc:chgData name="Sean McDermott" userId="8e174d9fbd533644" providerId="LiveId" clId="{22DF5BF4-E39C-4C76-94E9-1DC1E8898FC8}" dt="2025-05-22T12:58:24.695" v="1"/>
        <pc:sldMkLst>
          <pc:docMk/>
          <pc:sldMk cId="944892239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9270-0CB7-7023-3B40-388EA9E92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F2A6B-41E3-0A0E-C6D0-7A3B0E2B5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3A3EF-91A2-07A2-CE46-246ED196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2AC41-8883-3E65-F8AA-B610CAE2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4534C-ED31-F807-6746-B5B1F39C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98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42F8B-CBE5-1B60-8EFC-ABB7F8EF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CC0B7-CC43-6D92-1CB2-2FC874DE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B5771-B398-D4CF-2780-0B3C0F93B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2087D-28C3-7476-80E6-15F517A3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5D36D-AA49-6BE1-CD6A-DCFE8699B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2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DF6D2-9EE8-6BB6-09DE-FF000A96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38D80-9BF9-D17B-5339-288FE3D0A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084CF-C04D-9BC4-8CD7-CDC484EF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FCA02-D9E2-CE9E-9EDA-C5074827C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8A4B0-A75D-572D-A430-68AB99848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1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3E9EC-F953-C0C7-7727-FFDEBB330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0096E-9E9B-913D-FD58-F43EE0A30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3B02C-6503-C835-451A-320158AFA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23520-6B57-C460-4955-0D3E66FA2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C1301-3078-4F2E-7C02-AEEE92E7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5E4B3-6FD9-1D70-AB36-7F7718ADC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41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5675-278F-97B5-F281-E21BD8E7B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7AFEB-99F5-3780-4C69-B69B9DC5E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6F09D-E38F-A65E-99B0-F4D97CA88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CF729-4B16-B6F4-5F86-45C240F1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6FFB66-B612-78B1-0CCE-2805E42C4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DB627-3A22-FEDF-5A43-66C07A909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52CF6-2D55-6497-3357-A47715255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5844FD-9FE5-9299-B4E7-85FCAFC3E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0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71FC-82DF-9952-746A-2B4D9387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30773-193B-8772-8726-3365019D4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142A83-9B0C-EC9F-13E5-A0C78D62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CE45C-EC73-9573-037D-949E51AF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7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4A5918-95BE-936B-0DD1-C1428F0D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61412-0F10-B6BA-868F-DEC85E76D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3C16D-B9C8-703A-1AA5-C860FD5D5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33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807A-4DED-2A2B-CA62-07099820B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CCF26-CB10-CD77-C961-23E67EFE6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5D255-8DD8-675B-4C4B-968241F51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AE1C9-B0C5-5093-8FA7-D56B6966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31DDB-EB25-37F6-A8C7-9DDD32D8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9E344-6E08-450E-A80A-7C7BF10C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9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3FA66-1C99-5982-6109-1C282880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44B5AA-066A-CE5F-863A-FDB2B06BDB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612C4-65CE-A772-10DE-8CEB192CE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46FC2E-5924-81BF-7C0A-C0B697DCC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D14AA-3F4F-4202-F91E-355C3A3B7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D556A-0435-AF39-182D-E88EB12E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7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DBEB4-1D0B-9AC6-BD10-6BCFC27FB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00EAB-6483-63F3-944B-A9A7D5804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A2C27-AAA8-F75F-D5EE-9BA8CE2A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14BAE-5CD0-0FD7-20D3-2A376010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2D019-52EC-DC1F-D2F9-E8C90555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0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BDAEA3-A1D1-5364-66F9-9F32D010F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5B9CE-7992-AD6D-D5F6-D7041AB76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D71C4-9988-5683-7AB4-0840416D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27B44-CF70-8EF9-C366-8209F4D6A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88035-D984-BEDF-055B-AAFE1D676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5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76221-6907-3C82-3E2E-25F5EEA02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9D809-C6FA-C10D-E429-1746220D4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4216D-C26D-C1BE-F8C4-C0A6D2D84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8521A0-6C3C-4FE0-AC2F-865F1C29A8B1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9E4BA-11CA-80B4-50D2-0DFB64027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EE954-D870-BAC0-FD27-E13F4C2F7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C39E1-6BBA-46F9-8516-2840E95AAC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04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E1F36-2B68-F7D5-C909-829FC7047E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 Monarch Board Meeting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AB337-53BF-6D8C-2E51-6E40996851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Tuesday May 20, 2025</a:t>
            </a:r>
          </a:p>
        </p:txBody>
      </p:sp>
    </p:spTree>
    <p:extLst>
      <p:ext uri="{BB962C8B-B14F-4D97-AF65-F5344CB8AC3E}">
        <p14:creationId xmlns:p14="http://schemas.microsoft.com/office/powerpoint/2010/main" val="361708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8DF57-119D-3CF9-4AEC-96F05A19B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B9AB-230E-1837-0278-7D453E0FB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Sea Monarch Board Meeting – Tuesday May 20,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83117-6A16-27FD-1E4C-54CF4A0FD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Agenda</a:t>
            </a:r>
          </a:p>
          <a:p>
            <a:pPr lvl="1"/>
            <a:r>
              <a:rPr lang="en-US" dirty="0"/>
              <a:t>Call to Order</a:t>
            </a:r>
          </a:p>
          <a:p>
            <a:pPr lvl="1"/>
            <a:r>
              <a:rPr lang="en-US" dirty="0"/>
              <a:t>Roll Call</a:t>
            </a:r>
          </a:p>
          <a:p>
            <a:pPr lvl="1"/>
            <a:r>
              <a:rPr lang="en-US" dirty="0"/>
              <a:t>Proof of Notice</a:t>
            </a:r>
          </a:p>
          <a:p>
            <a:pPr lvl="1"/>
            <a:r>
              <a:rPr lang="en-US" dirty="0"/>
              <a:t>Establish Quorum</a:t>
            </a:r>
          </a:p>
          <a:p>
            <a:pPr lvl="1"/>
            <a:r>
              <a:rPr lang="en-US" dirty="0"/>
              <a:t>Meeting Minutes approval</a:t>
            </a:r>
          </a:p>
          <a:p>
            <a:pPr lvl="1"/>
            <a:r>
              <a:rPr lang="en-US" dirty="0"/>
              <a:t>Mold Test Quote</a:t>
            </a:r>
          </a:p>
          <a:p>
            <a:pPr lvl="1"/>
            <a:r>
              <a:rPr lang="en-US" dirty="0"/>
              <a:t>Electrical Panel Installation Quote</a:t>
            </a:r>
          </a:p>
          <a:p>
            <a:pPr lvl="1"/>
            <a:r>
              <a:rPr lang="en-US" dirty="0"/>
              <a:t>Audit Committee Findings (Forensic Audit Vote)</a:t>
            </a:r>
          </a:p>
          <a:p>
            <a:pPr lvl="1"/>
            <a:r>
              <a:rPr lang="en-US" dirty="0"/>
              <a:t>Sea Monarch Financial Review including Upcoming Assessment and Schedule</a:t>
            </a:r>
          </a:p>
          <a:p>
            <a:pPr lvl="1"/>
            <a:r>
              <a:rPr lang="en-US" dirty="0"/>
              <a:t>Questions and Answers</a:t>
            </a:r>
          </a:p>
          <a:p>
            <a:pPr lvl="1"/>
            <a:r>
              <a:rPr lang="en-US" dirty="0"/>
              <a:t>Adjourn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73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A6D4-DCC2-B686-9C5F-B6FD133E9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EC6CC-C40D-2420-64D9-500496E99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Sea Monarch Board Meeting – May 20, 2025</a:t>
            </a:r>
            <a:br>
              <a:rPr lang="en-US" dirty="0"/>
            </a:br>
            <a:r>
              <a:rPr lang="en-US" sz="3600" dirty="0"/>
              <a:t>May 12, 2025 - Board Meeting Minutes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1421-C93A-462A-3266-3344E515C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3087"/>
            <a:ext cx="10515600" cy="4123876"/>
          </a:xfrm>
        </p:spPr>
        <p:txBody>
          <a:bodyPr>
            <a:normAutofit/>
          </a:bodyPr>
          <a:lstStyle/>
          <a:p>
            <a:r>
              <a:rPr lang="en-US" dirty="0"/>
              <a:t>Motion to Approve May 12, 2025, Board Meeting Minutes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Board Comments</a:t>
            </a:r>
          </a:p>
          <a:p>
            <a:endParaRPr lang="en-US" dirty="0"/>
          </a:p>
          <a:p>
            <a:r>
              <a:rPr lang="en-US" dirty="0"/>
              <a:t>Association Comments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9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BADFF-5BB8-14F7-83CE-148039E39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E2363-37C2-010D-54AA-0AE9F8FA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Sea Monarch Board Meeting – May 20, 2025</a:t>
            </a:r>
            <a:br>
              <a:rPr lang="en-US" dirty="0"/>
            </a:br>
            <a:r>
              <a:rPr lang="en-US" sz="3600" dirty="0"/>
              <a:t>May 12, 2025 – Air Quality Experts Quote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F08C8-7E97-479B-7363-3F11C3009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85" y="1690687"/>
            <a:ext cx="11007306" cy="4641101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Additional mold testing required on the concrete walls within the shafts. Quote from Air Quality Experts … our current vendor.</a:t>
            </a:r>
          </a:p>
          <a:p>
            <a:r>
              <a:rPr lang="en-US" sz="2400" dirty="0"/>
              <a:t>The Air Quality Experts team provides an indoor air quality analysis of the affected areas and areas outside of the affected areas. This includes a confined search to scope the entirety of the damage caused by a specific issue, samples with lab results, and a report listing all possible issues with universal remediation protocols.</a:t>
            </a:r>
          </a:p>
          <a:p>
            <a:r>
              <a:rPr lang="en-US" sz="2400" dirty="0"/>
              <a:t>This proposal includes a negotiated price for 3 swabs inside the air shaft, one for each concrete wall in it at $500.</a:t>
            </a:r>
          </a:p>
          <a:p>
            <a:endParaRPr lang="en-US" sz="2400" dirty="0"/>
          </a:p>
          <a:p>
            <a:r>
              <a:rPr lang="en-US" sz="2400" dirty="0"/>
              <a:t>Motion to Approve the Proposal from Air Quality Experts for $500.</a:t>
            </a:r>
          </a:p>
          <a:p>
            <a:r>
              <a:rPr lang="en-US" sz="2400" dirty="0"/>
              <a:t>Board Comments</a:t>
            </a:r>
          </a:p>
          <a:p>
            <a:r>
              <a:rPr lang="en-US" sz="2400" dirty="0"/>
              <a:t>Owner Comments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2713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DA7CB-EF73-85E0-9E69-81EF92A95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DDEAB-9C25-B463-C0D9-3DCEA2560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Sea Monarch Board Meeting – May 20, 2025</a:t>
            </a:r>
            <a:br>
              <a:rPr lang="en-US" dirty="0"/>
            </a:br>
            <a:r>
              <a:rPr lang="en-US" sz="3600" dirty="0"/>
              <a:t>Electrical Panel Installation for Fire Alarm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053FB-2542-A9FF-BA0A-56028CC52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85" y="1690687"/>
            <a:ext cx="11007306" cy="931743"/>
          </a:xfrm>
        </p:spPr>
        <p:txBody>
          <a:bodyPr>
            <a:normAutofit/>
          </a:bodyPr>
          <a:lstStyle/>
          <a:p>
            <a:r>
              <a:rPr lang="en-US" dirty="0"/>
              <a:t>This installation is necessary to connect the new fire alarm system to the emergency panel.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776414-A221-6C26-BCE1-547767499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788" y="2156558"/>
            <a:ext cx="7048012" cy="24785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2A53B3-3D03-470C-EFFE-5B5CCE393B1E}"/>
              </a:ext>
            </a:extLst>
          </p:cNvPr>
          <p:cNvSpPr txBox="1"/>
          <p:nvPr/>
        </p:nvSpPr>
        <p:spPr>
          <a:xfrm>
            <a:off x="1109294" y="4837822"/>
            <a:ext cx="860325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Motion to accept Mr. Electric Proposal and Approve Commencement of work</a:t>
            </a:r>
          </a:p>
          <a:p>
            <a:endParaRPr lang="en-US" sz="2000" dirty="0"/>
          </a:p>
          <a:p>
            <a:r>
              <a:rPr lang="en-US" sz="2000" dirty="0"/>
              <a:t>Board Questions / Comments</a:t>
            </a:r>
          </a:p>
          <a:p>
            <a:endParaRPr lang="en-US" sz="2000" dirty="0"/>
          </a:p>
          <a:p>
            <a:r>
              <a:rPr lang="en-US" sz="2000" dirty="0"/>
              <a:t>Owner Questions / Comments</a:t>
            </a:r>
          </a:p>
        </p:txBody>
      </p:sp>
    </p:spTree>
    <p:extLst>
      <p:ext uri="{BB962C8B-B14F-4D97-AF65-F5344CB8AC3E}">
        <p14:creationId xmlns:p14="http://schemas.microsoft.com/office/powerpoint/2010/main" val="94966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CBE4E-6AB7-C1A7-A5BA-4D73840F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Audit Committee Report / Recommendations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51727-6741-06BA-BF36-DA5469891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Forensic Audit</a:t>
            </a:r>
          </a:p>
          <a:p>
            <a:pPr lvl="1"/>
            <a:r>
              <a:rPr lang="en-US" dirty="0"/>
              <a:t>All three firms contacted with an RFI / RFP. All three expressly recommended against conducting a forensic audit.</a:t>
            </a:r>
          </a:p>
          <a:p>
            <a:pPr lvl="1"/>
            <a:r>
              <a:rPr lang="en-US" dirty="0"/>
              <a:t>In lieu of a forensic audit, the Audit Committee (3 CPAs) completed an internal audit.</a:t>
            </a:r>
          </a:p>
          <a:p>
            <a:pPr lvl="1"/>
            <a:r>
              <a:rPr lang="en-US" dirty="0"/>
              <a:t>Audit Committee recommended not initiating a forensic audit at this time but reserve the right to revisit should new issues be discovered.</a:t>
            </a:r>
          </a:p>
          <a:p>
            <a:r>
              <a:rPr lang="en-US" dirty="0"/>
              <a:t>Identified questionable payroll transactions</a:t>
            </a:r>
          </a:p>
          <a:p>
            <a:pPr lvl="1"/>
            <a:r>
              <a:rPr lang="en-US" dirty="0"/>
              <a:t>Recommended implementing a collection process to recover the amount through a two-step process if necessary (Sea Monarch request for explanation; Sea Monarch attorney request for explanation)</a:t>
            </a:r>
          </a:p>
          <a:p>
            <a:pPr lvl="1"/>
            <a:r>
              <a:rPr lang="en-US" dirty="0"/>
              <a:t>The Board subsequently expanded on the Audit Committees questionable transactions.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50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2382F-AF57-00E8-B7BB-D242EA052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9CEEA-F67E-D8C1-312B-455CC3B18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Audit Committee Report / Recommendations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868C9-6793-E8ED-2C62-66FD40A90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84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Internal Controls </a:t>
            </a:r>
            <a:r>
              <a:rPr lang="en-US" sz="2400" dirty="0"/>
              <a:t>(unanimous conclusion – stronger controls needed</a:t>
            </a:r>
            <a:endParaRPr lang="en-US" dirty="0"/>
          </a:p>
          <a:p>
            <a:pPr lvl="1"/>
            <a:r>
              <a:rPr lang="en-US" dirty="0"/>
              <a:t>Hiring a third-party management company (Castle Group) has already improved controls</a:t>
            </a:r>
          </a:p>
          <a:p>
            <a:pPr lvl="1"/>
            <a:r>
              <a:rPr lang="en-US" dirty="0"/>
              <a:t>Controls Implemented since hiring Castle (documented on BuildingLink</a:t>
            </a:r>
          </a:p>
          <a:p>
            <a:pPr lvl="2"/>
            <a:r>
              <a:rPr lang="en-US" dirty="0"/>
              <a:t>Credit card reconciliation</a:t>
            </a:r>
          </a:p>
          <a:p>
            <a:pPr lvl="2"/>
            <a:r>
              <a:rPr lang="en-US" dirty="0"/>
              <a:t>Castle Click (Invoice approval process)</a:t>
            </a:r>
          </a:p>
          <a:p>
            <a:pPr lvl="2"/>
            <a:r>
              <a:rPr lang="en-US" dirty="0"/>
              <a:t>Audit Committee is drafting a Sea Monarch credit card policy.</a:t>
            </a:r>
          </a:p>
          <a:p>
            <a:pPr lvl="1"/>
            <a:r>
              <a:rPr lang="en-US" dirty="0"/>
              <a:t>Credit card transactions are very challenging to reconcile / validate.</a:t>
            </a:r>
          </a:p>
          <a:p>
            <a:pPr lvl="2"/>
            <a:r>
              <a:rPr lang="en-US" dirty="0"/>
              <a:t>No conclusions have been reached at this time regarding credit card transactions</a:t>
            </a:r>
          </a:p>
          <a:p>
            <a:pPr lvl="2"/>
            <a:r>
              <a:rPr lang="en-US" dirty="0"/>
              <a:t>No detailed receipts</a:t>
            </a:r>
          </a:p>
          <a:p>
            <a:pPr lvl="2"/>
            <a:r>
              <a:rPr lang="en-US" dirty="0"/>
              <a:t>Two Board signatures on every check for credit card payments</a:t>
            </a:r>
          </a:p>
          <a:p>
            <a:pPr lvl="1"/>
            <a:r>
              <a:rPr lang="en-US" dirty="0"/>
              <a:t>Subsequent meeting on Credit Card Investigation</a:t>
            </a:r>
          </a:p>
          <a:p>
            <a:pPr lvl="2"/>
            <a:r>
              <a:rPr lang="en-US" dirty="0"/>
              <a:t>Focus on large / suspect transactions provided no new revelations</a:t>
            </a:r>
          </a:p>
          <a:p>
            <a:pPr lvl="2"/>
            <a:r>
              <a:rPr lang="en-US" dirty="0"/>
              <a:t>Each committee member assigned 1 or 2 transactions for deep dive</a:t>
            </a:r>
          </a:p>
        </p:txBody>
      </p:sp>
    </p:spTree>
    <p:extLst>
      <p:ext uri="{BB962C8B-B14F-4D97-AF65-F5344CB8AC3E}">
        <p14:creationId xmlns:p14="http://schemas.microsoft.com/office/powerpoint/2010/main" val="2837681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2A655-1532-D248-C046-EA17985B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A7A00-F6E7-0F65-5123-46CB68196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Board Response to Audit Committee Report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4AD39-2B61-B2FE-A3B7-8ADC7A43F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Board met in a closed meeting with Sea Monarch attorney and followed recommendations</a:t>
            </a:r>
          </a:p>
          <a:p>
            <a:r>
              <a:rPr lang="en-US" dirty="0"/>
              <a:t>Continue investigation of credit card transactions as proposed by audit committee</a:t>
            </a:r>
          </a:p>
          <a:p>
            <a:r>
              <a:rPr lang="en-US" dirty="0"/>
              <a:t>Motion to rescind board vote for forensic audit</a:t>
            </a:r>
          </a:p>
          <a:p>
            <a:endParaRPr lang="en-US" dirty="0"/>
          </a:p>
          <a:p>
            <a:r>
              <a:rPr lang="en-US" dirty="0"/>
              <a:t>Board Comments</a:t>
            </a:r>
          </a:p>
          <a:p>
            <a:r>
              <a:rPr lang="en-US" dirty="0"/>
              <a:t>Member Comments</a:t>
            </a:r>
          </a:p>
        </p:txBody>
      </p:sp>
    </p:spTree>
    <p:extLst>
      <p:ext uri="{BB962C8B-B14F-4D97-AF65-F5344CB8AC3E}">
        <p14:creationId xmlns:p14="http://schemas.microsoft.com/office/powerpoint/2010/main" val="416760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D87DD-022A-4297-C98B-EBFBDB45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3600" dirty="0"/>
              <a:t>Financial Review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59EEA-88BA-12E5-3688-C2D7469B8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Cash Flow Projections</a:t>
            </a:r>
          </a:p>
          <a:p>
            <a:r>
              <a:rPr lang="en-US" dirty="0"/>
              <a:t>Interfund Receivables and Payables</a:t>
            </a:r>
          </a:p>
          <a:p>
            <a:r>
              <a:rPr lang="en-US" dirty="0"/>
              <a:t>Loan</a:t>
            </a:r>
          </a:p>
          <a:p>
            <a:r>
              <a:rPr lang="en-US" dirty="0"/>
              <a:t>Delinquencies</a:t>
            </a:r>
          </a:p>
          <a:p>
            <a:r>
              <a:rPr lang="en-US" dirty="0"/>
              <a:t>SIRS / Reserves</a:t>
            </a:r>
          </a:p>
          <a:p>
            <a:r>
              <a:rPr lang="en-US" dirty="0"/>
              <a:t>Phase Three Budgetary Estimate</a:t>
            </a:r>
          </a:p>
          <a:p>
            <a:r>
              <a:rPr lang="en-US" dirty="0"/>
              <a:t>Total Cost – 5 Year Projection</a:t>
            </a:r>
          </a:p>
          <a:p>
            <a:r>
              <a:rPr lang="en-US" dirty="0"/>
              <a:t>Assessment</a:t>
            </a:r>
          </a:p>
          <a:p>
            <a:r>
              <a:rPr lang="en-US" dirty="0"/>
              <a:t>Cash Flow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73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59B4C-8DA9-E2A3-D3CA-555996F06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9E024-BECA-9F16-511E-95C57F8F6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Cash Flow Projections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9C5AAE-761A-E727-5C53-82317869B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32" y="1572252"/>
            <a:ext cx="10439268" cy="50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83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E78D2-D546-DB86-0826-692CBC37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F78B-86BF-D94E-8EDC-3976D856B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Interfund Payables and Receivables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92F040-9BA0-2CC6-920E-7F4BE9DB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85" y="1901664"/>
            <a:ext cx="10676815" cy="24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03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8A354-15A2-327B-857F-F8F55B977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D406-4F74-9FCA-41FD-03FFB3F2D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453" y="175081"/>
            <a:ext cx="11135264" cy="980596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dirty="0"/>
              <a:t>Sea Monarch Board Meeting Tuesday May 20, 2025</a:t>
            </a:r>
            <a:br>
              <a:rPr lang="en-US" sz="4000" dirty="0"/>
            </a:br>
            <a:r>
              <a:rPr lang="en-US" sz="3200" dirty="0"/>
              <a:t>Loan Status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A05150-3873-0B52-9271-8A6E1A1EA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599" y="791077"/>
            <a:ext cx="4530401" cy="589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1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E9DF5-79A3-5FC7-4ECD-6667D699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C834-556C-84E2-CB82-9A0543B32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Delinquent Accounts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3616E8-76D5-3B45-BDA2-802A7A617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09" y="2181764"/>
            <a:ext cx="10986982" cy="257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30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67C39-48E1-93FC-3B51-80ECB80E9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25794-6C25-3D38-78D8-E3814956A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355"/>
            <a:ext cx="10515600" cy="1190445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3200" dirty="0"/>
              <a:t>Reserve Expenses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5167A0-2B45-9EBC-E9CA-481A614BF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490" y="1328469"/>
            <a:ext cx="9689592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60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FFFAA-AAD6-5179-C7D8-84FD0B128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DCDBF-CD42-40D7-1232-A1F851F1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2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Phase 3 – 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922CC-2E58-46C7-638B-9B95A2A2E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29" y="1479526"/>
            <a:ext cx="9538541" cy="48658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4892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0EE5-32B9-FFAB-1C08-B2D436308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2354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Phase 3 Budgetary Estimate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21475-64ED-A68B-36FE-C3B1BE68D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539" y="1541532"/>
            <a:ext cx="8660921" cy="515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4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E23AA-B99D-6419-6B0A-68242BD8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33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Total Cost – 3 year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28B0C4-92C2-13C7-96C6-7E7BCD252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024" y="1446442"/>
            <a:ext cx="5859952" cy="504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47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085D2-3C3B-1383-EBF0-8EB1B96C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2B72-5C05-F273-6BB3-5E8799BCF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Phase 3 – SPA 1 - Assessment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219937-7EDD-629E-E5BD-9340243A9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819" y="1690688"/>
            <a:ext cx="4664361" cy="490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36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6D1C6-83B3-8E29-9D31-26AC033A8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34271-7299-10DE-68A0-C5EB0EF67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079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Project Cash Flow for Phase 3 – SPA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14217A-189C-FF67-8070-2EA9478D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2764"/>
            <a:ext cx="10515600" cy="515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60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75DEB-7AFA-02FE-9E2C-A4881AB16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C086D-91C4-8347-25D1-A94B1BB24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079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Project Cash Flow for Phase 3 – SPA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F4ACD-E765-796F-91A6-4DE505607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7743"/>
            <a:ext cx="10396282" cy="509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11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1767-5887-5B8C-E6F1-76E30E940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1366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2800" dirty="0"/>
              <a:t>Phase 3 Assessment Assistance and Mitigations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169DC-F540-A506-DB52-264759947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466491"/>
            <a:ext cx="11291453" cy="5026383"/>
          </a:xfrm>
        </p:spPr>
        <p:txBody>
          <a:bodyPr>
            <a:normAutofit/>
          </a:bodyPr>
          <a:lstStyle/>
          <a:p>
            <a:r>
              <a:rPr lang="en-US" dirty="0"/>
              <a:t>Assistance</a:t>
            </a:r>
          </a:p>
          <a:p>
            <a:pPr lvl="1"/>
            <a:r>
              <a:rPr lang="en-US" dirty="0"/>
              <a:t>3 Assessments</a:t>
            </a:r>
          </a:p>
          <a:p>
            <a:pPr lvl="1"/>
            <a:r>
              <a:rPr lang="en-US" dirty="0"/>
              <a:t>Establish Monthly Payment Options </a:t>
            </a:r>
          </a:p>
          <a:p>
            <a:pPr lvl="1"/>
            <a:r>
              <a:rPr lang="en-US" dirty="0"/>
              <a:t>Heloc Loans for Owners (line of Credit)</a:t>
            </a:r>
          </a:p>
          <a:p>
            <a:pPr lvl="1"/>
            <a:r>
              <a:rPr lang="en-US" dirty="0"/>
              <a:t>Sea Monarch Line of Credit</a:t>
            </a:r>
          </a:p>
          <a:p>
            <a:pPr lvl="1"/>
            <a:r>
              <a:rPr lang="en-US" dirty="0"/>
              <a:t>Strategic Delays</a:t>
            </a:r>
          </a:p>
          <a:p>
            <a:endParaRPr lang="en-US" dirty="0"/>
          </a:p>
          <a:p>
            <a:r>
              <a:rPr lang="en-US" dirty="0"/>
              <a:t>Mitigation Ideas</a:t>
            </a:r>
          </a:p>
          <a:p>
            <a:pPr lvl="1"/>
            <a:r>
              <a:rPr lang="en-US" dirty="0"/>
              <a:t>Improve hallway walls but eliminate skim coating</a:t>
            </a:r>
          </a:p>
          <a:p>
            <a:pPr lvl="1"/>
            <a:r>
              <a:rPr lang="en-US" dirty="0"/>
              <a:t>Pricing the labor separate from the material could potentially save on materials.</a:t>
            </a:r>
          </a:p>
          <a:p>
            <a:pPr lvl="1"/>
            <a:r>
              <a:rPr lang="en-US" dirty="0"/>
              <a:t>Self manage mold remediation and/or HAVC, could save potentially $37,700.</a:t>
            </a:r>
          </a:p>
        </p:txBody>
      </p:sp>
    </p:spTree>
    <p:extLst>
      <p:ext uri="{BB962C8B-B14F-4D97-AF65-F5344CB8AC3E}">
        <p14:creationId xmlns:p14="http://schemas.microsoft.com/office/powerpoint/2010/main" val="900359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25D5-9529-80B6-FF1A-534D88B4E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Sea Monarch Board Meeting Tuesday May 20, 2025</a:t>
            </a:r>
            <a:br>
              <a:rPr lang="en-US" sz="3600" dirty="0"/>
            </a:br>
            <a:r>
              <a:rPr lang="en-US" sz="3600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D460C-25D8-BD60-ED29-1471C2006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Owner Meetings with Board Members</a:t>
            </a:r>
          </a:p>
          <a:p>
            <a:r>
              <a:rPr lang="en-US" dirty="0"/>
              <a:t>Additional Meetings with Bank</a:t>
            </a:r>
          </a:p>
          <a:p>
            <a:r>
              <a:rPr lang="en-US" dirty="0"/>
              <a:t>Town hall with Valley Bank on Heloc Loans</a:t>
            </a:r>
          </a:p>
          <a:p>
            <a:r>
              <a:rPr lang="en-US" dirty="0"/>
              <a:t>Castle Group Meeting Wednesday 5/21</a:t>
            </a:r>
          </a:p>
          <a:p>
            <a:endParaRPr lang="en-US" dirty="0"/>
          </a:p>
          <a:p>
            <a:r>
              <a:rPr lang="en-US" dirty="0"/>
              <a:t>Greater Involvement with Committees</a:t>
            </a:r>
          </a:p>
          <a:p>
            <a:pPr lvl="1"/>
            <a:r>
              <a:rPr lang="en-US" dirty="0"/>
              <a:t>Design Committee</a:t>
            </a:r>
          </a:p>
          <a:p>
            <a:pPr lvl="1"/>
            <a:r>
              <a:rPr lang="en-US" dirty="0"/>
              <a:t>Building Committee</a:t>
            </a:r>
          </a:p>
        </p:txBody>
      </p:sp>
    </p:spTree>
    <p:extLst>
      <p:ext uri="{BB962C8B-B14F-4D97-AF65-F5344CB8AC3E}">
        <p14:creationId xmlns:p14="http://schemas.microsoft.com/office/powerpoint/2010/main" val="1402608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6152</TotalTime>
  <Words>910</Words>
  <Application>Microsoft Office PowerPoint</Application>
  <PresentationFormat>Widescreen</PresentationFormat>
  <Paragraphs>109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Sea Monarch Board Meeting </vt:lpstr>
      <vt:lpstr>Sea Monarch Board Meeting – Tuesday May 20, 2025</vt:lpstr>
      <vt:lpstr>Sea Monarch Board Meeting – May 20, 2025 May 12, 2025 - Board Meeting Minutes</vt:lpstr>
      <vt:lpstr>Sea Monarch Board Meeting – May 20, 2025 May 12, 2025 – Air Quality Experts Quote</vt:lpstr>
      <vt:lpstr>Sea Monarch Board Meeting – May 20, 2025 Electrical Panel Installation for Fire Alarm</vt:lpstr>
      <vt:lpstr>Sea Monarch Board Meeting Tuesday May 20, 2025 Audit Committee Report / Recommendations</vt:lpstr>
      <vt:lpstr>Sea Monarch Board Meeting Tuesday May 20, 2025 Audit Committee Report / Recommendations</vt:lpstr>
      <vt:lpstr>Sea Monarch Board Meeting Tuesday May 20, 2025 Board Response to Audit Committee Report</vt:lpstr>
      <vt:lpstr>Sea Monarch Board Meeting Tuesday May 20, 2025 Financial Review Agenda</vt:lpstr>
      <vt:lpstr>Sea Monarch Board Meeting Tuesday May 20, 2025 Cash Flow Projections</vt:lpstr>
      <vt:lpstr>Sea Monarch Board Meeting Tuesday May 20, 2025 Interfund Payables and Receivables</vt:lpstr>
      <vt:lpstr>Sea Monarch Board Meeting Tuesday May 20, 2025 Loan Status</vt:lpstr>
      <vt:lpstr>Sea Monarch Board Meeting Tuesday May 20, 2025 Delinquent Accounts</vt:lpstr>
      <vt:lpstr>Sea Monarch Board Meeting Tuesday May 20, 2025 Reserve Expenses</vt:lpstr>
      <vt:lpstr>Sea Monarch Board Meeting Tuesday May 20, 2025 Phase 3 – Schedule</vt:lpstr>
      <vt:lpstr>Sea Monarch Board Meeting Tuesday May 20, 2025 Phase 3 Budgetary Estimate</vt:lpstr>
      <vt:lpstr>Sea Monarch Board Meeting Tuesday May 20, 2025 Total Cost – 3 year</vt:lpstr>
      <vt:lpstr>Sea Monarch Board Meeting Tuesday May 20, 2025 Phase 3 – SPA 1 - Assessment</vt:lpstr>
      <vt:lpstr>Sea Monarch Board Meeting Tuesday May 20, 2025 Project Cash Flow for Phase 3 – SPA 1</vt:lpstr>
      <vt:lpstr>Sea Monarch Board Meeting Tuesday May 20, 2025 Project Cash Flow for Phase 3 – SPA 1</vt:lpstr>
      <vt:lpstr>Sea Monarch Board Meeting Tuesday May 20, 2025 Phase 3 Assessment Assistance and Mitigations</vt:lpstr>
      <vt:lpstr>Sea Monarch Board Meeting Tuesday May 20, 2025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McDermott</dc:creator>
  <cp:lastModifiedBy>Sean McDermott</cp:lastModifiedBy>
  <cp:revision>3</cp:revision>
  <cp:lastPrinted>2025-05-20T19:02:12Z</cp:lastPrinted>
  <dcterms:created xsi:type="dcterms:W3CDTF">2025-05-12T18:11:22Z</dcterms:created>
  <dcterms:modified xsi:type="dcterms:W3CDTF">2025-05-22T12:58:35Z</dcterms:modified>
</cp:coreProperties>
</file>