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87" r:id="rId5"/>
    <p:sldId id="280" r:id="rId6"/>
    <p:sldId id="281" r:id="rId7"/>
    <p:sldId id="282" r:id="rId8"/>
    <p:sldId id="283" r:id="rId9"/>
    <p:sldId id="284" r:id="rId10"/>
    <p:sldId id="285" r:id="rId11"/>
    <p:sldId id="286" r:id="rId12"/>
    <p:sldId id="275" r:id="rId13"/>
    <p:sldId id="263" r:id="rId14"/>
    <p:sldId id="279" r:id="rId15"/>
    <p:sldId id="289" r:id="rId16"/>
    <p:sldId id="265" r:id="rId17"/>
    <p:sldId id="266" r:id="rId18"/>
    <p:sldId id="267" r:id="rId19"/>
    <p:sldId id="264" r:id="rId20"/>
    <p:sldId id="268" r:id="rId21"/>
    <p:sldId id="269" r:id="rId22"/>
    <p:sldId id="272" r:id="rId23"/>
    <p:sldId id="278" r:id="rId24"/>
    <p:sldId id="288" r:id="rId25"/>
    <p:sldId id="273" r:id="rId26"/>
    <p:sldId id="276" r:id="rId27"/>
    <p:sldId id="274" r:id="rId28"/>
    <p:sldId id="277" r:id="rId29"/>
    <p:sldId id="270" r:id="rId30"/>
    <p:sldId id="271" r:id="rId3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9A2E91-8EA6-48FF-80A5-EC1D1D43B966}" v="125" dt="2025-03-26T18:07:16.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p:scale>
          <a:sx n="45" d="100"/>
          <a:sy n="45" d="100"/>
        </p:scale>
        <p:origin x="1428" y="96"/>
      </p:cViewPr>
      <p:guideLst>
        <p:guide orient="horz" pos="218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McDermott" userId="8e174d9fbd533644" providerId="LiveId" clId="{619A2E91-8EA6-48FF-80A5-EC1D1D43B966}"/>
    <pc:docChg chg="undo custSel addSld modSld sldOrd">
      <pc:chgData name="Sean McDermott" userId="8e174d9fbd533644" providerId="LiveId" clId="{619A2E91-8EA6-48FF-80A5-EC1D1D43B966}" dt="2025-03-26T18:08:18.358" v="710" actId="1036"/>
      <pc:docMkLst>
        <pc:docMk/>
      </pc:docMkLst>
      <pc:sldChg chg="modSp mod">
        <pc:chgData name="Sean McDermott" userId="8e174d9fbd533644" providerId="LiveId" clId="{619A2E91-8EA6-48FF-80A5-EC1D1D43B966}" dt="2025-03-26T17:42:06.489" v="491" actId="20577"/>
        <pc:sldMkLst>
          <pc:docMk/>
          <pc:sldMk cId="1575022833" sldId="263"/>
        </pc:sldMkLst>
        <pc:spChg chg="mod">
          <ac:chgData name="Sean McDermott" userId="8e174d9fbd533644" providerId="LiveId" clId="{619A2E91-8EA6-48FF-80A5-EC1D1D43B966}" dt="2025-03-26T17:42:06.489" v="491" actId="20577"/>
          <ac:spMkLst>
            <pc:docMk/>
            <pc:sldMk cId="1575022833" sldId="263"/>
            <ac:spMk id="3" creationId="{61A81B8F-8F5C-187C-B84E-0803EA891015}"/>
          </ac:spMkLst>
        </pc:spChg>
      </pc:sldChg>
      <pc:sldChg chg="modSp mod">
        <pc:chgData name="Sean McDermott" userId="8e174d9fbd533644" providerId="LiveId" clId="{619A2E91-8EA6-48FF-80A5-EC1D1D43B966}" dt="2025-03-26T17:27:56.346" v="374" actId="1036"/>
        <pc:sldMkLst>
          <pc:docMk/>
          <pc:sldMk cId="1305205530" sldId="265"/>
        </pc:sldMkLst>
        <pc:spChg chg="mod">
          <ac:chgData name="Sean McDermott" userId="8e174d9fbd533644" providerId="LiveId" clId="{619A2E91-8EA6-48FF-80A5-EC1D1D43B966}" dt="2025-03-26T17:27:56.346" v="374" actId="1036"/>
          <ac:spMkLst>
            <pc:docMk/>
            <pc:sldMk cId="1305205530" sldId="265"/>
            <ac:spMk id="3" creationId="{B558C37C-E61E-40E5-F920-22C4BF28E0D0}"/>
          </ac:spMkLst>
        </pc:spChg>
      </pc:sldChg>
      <pc:sldChg chg="modSp mod">
        <pc:chgData name="Sean McDermott" userId="8e174d9fbd533644" providerId="LiveId" clId="{619A2E91-8EA6-48FF-80A5-EC1D1D43B966}" dt="2025-03-26T13:16:34.886" v="22" actId="20577"/>
        <pc:sldMkLst>
          <pc:docMk/>
          <pc:sldMk cId="3682240801" sldId="266"/>
        </pc:sldMkLst>
        <pc:spChg chg="mod">
          <ac:chgData name="Sean McDermott" userId="8e174d9fbd533644" providerId="LiveId" clId="{619A2E91-8EA6-48FF-80A5-EC1D1D43B966}" dt="2025-03-26T13:16:34.886" v="22" actId="20577"/>
          <ac:spMkLst>
            <pc:docMk/>
            <pc:sldMk cId="3682240801" sldId="266"/>
            <ac:spMk id="3" creationId="{43F97CF0-605F-F85F-093F-A24C7AEF1856}"/>
          </ac:spMkLst>
        </pc:spChg>
      </pc:sldChg>
      <pc:sldChg chg="modSp mod">
        <pc:chgData name="Sean McDermott" userId="8e174d9fbd533644" providerId="LiveId" clId="{619A2E91-8EA6-48FF-80A5-EC1D1D43B966}" dt="2025-03-26T17:30:19.271" v="398" actId="1038"/>
        <pc:sldMkLst>
          <pc:docMk/>
          <pc:sldMk cId="3381928403" sldId="269"/>
        </pc:sldMkLst>
        <pc:spChg chg="mod">
          <ac:chgData name="Sean McDermott" userId="8e174d9fbd533644" providerId="LiveId" clId="{619A2E91-8EA6-48FF-80A5-EC1D1D43B966}" dt="2025-03-26T17:30:05.877" v="377" actId="1076"/>
          <ac:spMkLst>
            <pc:docMk/>
            <pc:sldMk cId="3381928403" sldId="269"/>
            <ac:spMk id="9" creationId="{0AA0EDAA-9D35-8439-01B9-BF3598F5FAB5}"/>
          </ac:spMkLst>
        </pc:spChg>
        <pc:graphicFrameChg chg="mod modGraphic">
          <ac:chgData name="Sean McDermott" userId="8e174d9fbd533644" providerId="LiveId" clId="{619A2E91-8EA6-48FF-80A5-EC1D1D43B966}" dt="2025-03-26T17:30:19.271" v="398" actId="1038"/>
          <ac:graphicFrameMkLst>
            <pc:docMk/>
            <pc:sldMk cId="3381928403" sldId="269"/>
            <ac:graphicFrameMk id="5" creationId="{3C03F528-B0F2-77E0-A34F-547F06F90B83}"/>
          </ac:graphicFrameMkLst>
        </pc:graphicFrameChg>
      </pc:sldChg>
      <pc:sldChg chg="modSp mod">
        <pc:chgData name="Sean McDermott" userId="8e174d9fbd533644" providerId="LiveId" clId="{619A2E91-8EA6-48FF-80A5-EC1D1D43B966}" dt="2025-03-26T13:34:34.654" v="40" actId="27636"/>
        <pc:sldMkLst>
          <pc:docMk/>
          <pc:sldMk cId="1776097274" sldId="273"/>
        </pc:sldMkLst>
        <pc:spChg chg="mod">
          <ac:chgData name="Sean McDermott" userId="8e174d9fbd533644" providerId="LiveId" clId="{619A2E91-8EA6-48FF-80A5-EC1D1D43B966}" dt="2025-03-26T13:34:34.654" v="40" actId="27636"/>
          <ac:spMkLst>
            <pc:docMk/>
            <pc:sldMk cId="1776097274" sldId="273"/>
            <ac:spMk id="3" creationId="{6297B05A-0C25-2586-0241-EB018DA03D68}"/>
          </ac:spMkLst>
        </pc:spChg>
      </pc:sldChg>
      <pc:sldChg chg="modSp mod">
        <pc:chgData name="Sean McDermott" userId="8e174d9fbd533644" providerId="LiveId" clId="{619A2E91-8EA6-48FF-80A5-EC1D1D43B966}" dt="2025-03-26T17:32:47.098" v="415" actId="20577"/>
        <pc:sldMkLst>
          <pc:docMk/>
          <pc:sldMk cId="918647544" sldId="276"/>
        </pc:sldMkLst>
        <pc:spChg chg="mod">
          <ac:chgData name="Sean McDermott" userId="8e174d9fbd533644" providerId="LiveId" clId="{619A2E91-8EA6-48FF-80A5-EC1D1D43B966}" dt="2025-03-26T17:32:47.098" v="415" actId="20577"/>
          <ac:spMkLst>
            <pc:docMk/>
            <pc:sldMk cId="918647544" sldId="276"/>
            <ac:spMk id="3" creationId="{324B3DFC-B8D0-43B5-06DE-4DBA89437941}"/>
          </ac:spMkLst>
        </pc:spChg>
      </pc:sldChg>
      <pc:sldChg chg="modSp mod">
        <pc:chgData name="Sean McDermott" userId="8e174d9fbd533644" providerId="LiveId" clId="{619A2E91-8EA6-48FF-80A5-EC1D1D43B966}" dt="2025-03-26T17:31:40.390" v="411" actId="20577"/>
        <pc:sldMkLst>
          <pc:docMk/>
          <pc:sldMk cId="1037057248" sldId="278"/>
        </pc:sldMkLst>
        <pc:spChg chg="mod">
          <ac:chgData name="Sean McDermott" userId="8e174d9fbd533644" providerId="LiveId" clId="{619A2E91-8EA6-48FF-80A5-EC1D1D43B966}" dt="2025-03-26T17:31:40.390" v="411" actId="20577"/>
          <ac:spMkLst>
            <pc:docMk/>
            <pc:sldMk cId="1037057248" sldId="278"/>
            <ac:spMk id="3" creationId="{A99D56D0-89CA-E0AB-13A5-AAC6F5B526E4}"/>
          </ac:spMkLst>
        </pc:spChg>
      </pc:sldChg>
      <pc:sldChg chg="modSp mod modAnim">
        <pc:chgData name="Sean McDermott" userId="8e174d9fbd533644" providerId="LiveId" clId="{619A2E91-8EA6-48FF-80A5-EC1D1D43B966}" dt="2025-03-26T18:07:36.030" v="703" actId="1035"/>
        <pc:sldMkLst>
          <pc:docMk/>
          <pc:sldMk cId="3730786137" sldId="279"/>
        </pc:sldMkLst>
        <pc:spChg chg="mod">
          <ac:chgData name="Sean McDermott" userId="8e174d9fbd533644" providerId="LiveId" clId="{619A2E91-8EA6-48FF-80A5-EC1D1D43B966}" dt="2025-03-26T18:07:27.946" v="699" actId="404"/>
          <ac:spMkLst>
            <pc:docMk/>
            <pc:sldMk cId="3730786137" sldId="279"/>
            <ac:spMk id="2" creationId="{3919C734-150B-3780-ECDF-62C6F04423A3}"/>
          </ac:spMkLst>
        </pc:spChg>
        <pc:spChg chg="mod">
          <ac:chgData name="Sean McDermott" userId="8e174d9fbd533644" providerId="LiveId" clId="{619A2E91-8EA6-48FF-80A5-EC1D1D43B966}" dt="2025-03-26T18:07:36.030" v="703" actId="1035"/>
          <ac:spMkLst>
            <pc:docMk/>
            <pc:sldMk cId="3730786137" sldId="279"/>
            <ac:spMk id="3" creationId="{DB933903-E839-5E22-8447-48BBD87F313B}"/>
          </ac:spMkLst>
        </pc:spChg>
      </pc:sldChg>
      <pc:sldChg chg="modSp mod">
        <pc:chgData name="Sean McDermott" userId="8e174d9fbd533644" providerId="LiveId" clId="{619A2E91-8EA6-48FF-80A5-EC1D1D43B966}" dt="2025-03-26T13:37:01.817" v="63" actId="1035"/>
        <pc:sldMkLst>
          <pc:docMk/>
          <pc:sldMk cId="0" sldId="282"/>
        </pc:sldMkLst>
        <pc:spChg chg="mod">
          <ac:chgData name="Sean McDermott" userId="8e174d9fbd533644" providerId="LiveId" clId="{619A2E91-8EA6-48FF-80A5-EC1D1D43B966}" dt="2025-03-26T13:37:01.817" v="63" actId="1035"/>
          <ac:spMkLst>
            <pc:docMk/>
            <pc:sldMk cId="0" sldId="282"/>
            <ac:spMk id="9" creationId="{00000000-0000-0000-0000-000000000000}"/>
          </ac:spMkLst>
        </pc:spChg>
        <pc:spChg chg="mod">
          <ac:chgData name="Sean McDermott" userId="8e174d9fbd533644" providerId="LiveId" clId="{619A2E91-8EA6-48FF-80A5-EC1D1D43B966}" dt="2025-03-26T13:36:54.408" v="53" actId="1036"/>
          <ac:spMkLst>
            <pc:docMk/>
            <pc:sldMk cId="0" sldId="282"/>
            <ac:spMk id="10" creationId="{00000000-0000-0000-0000-000000000000}"/>
          </ac:spMkLst>
        </pc:spChg>
      </pc:sldChg>
      <pc:sldChg chg="addSp delSp modSp mod">
        <pc:chgData name="Sean McDermott" userId="8e174d9fbd533644" providerId="LiveId" clId="{619A2E91-8EA6-48FF-80A5-EC1D1D43B966}" dt="2025-03-26T17:45:00.831" v="570" actId="692"/>
        <pc:sldMkLst>
          <pc:docMk/>
          <pc:sldMk cId="0" sldId="283"/>
        </pc:sldMkLst>
        <pc:spChg chg="del">
          <ac:chgData name="Sean McDermott" userId="8e174d9fbd533644" providerId="LiveId" clId="{619A2E91-8EA6-48FF-80A5-EC1D1D43B966}" dt="2025-03-26T17:43:22.313" v="492" actId="478"/>
          <ac:spMkLst>
            <pc:docMk/>
            <pc:sldMk cId="0" sldId="283"/>
            <ac:spMk id="2" creationId="{00000000-0000-0000-0000-000000000000}"/>
          </ac:spMkLst>
        </pc:spChg>
        <pc:spChg chg="add mod">
          <ac:chgData name="Sean McDermott" userId="8e174d9fbd533644" providerId="LiveId" clId="{619A2E91-8EA6-48FF-80A5-EC1D1D43B966}" dt="2025-03-26T17:45:00.831" v="570" actId="692"/>
          <ac:spMkLst>
            <pc:docMk/>
            <pc:sldMk cId="0" sldId="283"/>
            <ac:spMk id="20" creationId="{30A80ECF-15CA-27CD-4D90-9308BE4B5415}"/>
          </ac:spMkLst>
        </pc:spChg>
      </pc:sldChg>
      <pc:sldChg chg="modSp add mod ord">
        <pc:chgData name="Sean McDermott" userId="8e174d9fbd533644" providerId="LiveId" clId="{619A2E91-8EA6-48FF-80A5-EC1D1D43B966}" dt="2025-03-26T17:32:23.554" v="414" actId="20577"/>
        <pc:sldMkLst>
          <pc:docMk/>
          <pc:sldMk cId="1543997885" sldId="288"/>
        </pc:sldMkLst>
        <pc:spChg chg="mod">
          <ac:chgData name="Sean McDermott" userId="8e174d9fbd533644" providerId="LiveId" clId="{619A2E91-8EA6-48FF-80A5-EC1D1D43B966}" dt="2025-03-26T17:32:23.554" v="414" actId="20577"/>
          <ac:spMkLst>
            <pc:docMk/>
            <pc:sldMk cId="1543997885" sldId="288"/>
            <ac:spMk id="3" creationId="{0A473EAA-1D17-C0BA-5CE7-4BF7AC3931E9}"/>
          </ac:spMkLst>
        </pc:spChg>
      </pc:sldChg>
      <pc:sldChg chg="modSp add mod">
        <pc:chgData name="Sean McDermott" userId="8e174d9fbd533644" providerId="LiveId" clId="{619A2E91-8EA6-48FF-80A5-EC1D1D43B966}" dt="2025-03-26T18:08:18.358" v="710" actId="1036"/>
        <pc:sldMkLst>
          <pc:docMk/>
          <pc:sldMk cId="2983582750" sldId="289"/>
        </pc:sldMkLst>
        <pc:spChg chg="mod">
          <ac:chgData name="Sean McDermott" userId="8e174d9fbd533644" providerId="LiveId" clId="{619A2E91-8EA6-48FF-80A5-EC1D1D43B966}" dt="2025-03-26T18:08:18.358" v="710" actId="1036"/>
          <ac:spMkLst>
            <pc:docMk/>
            <pc:sldMk cId="2983582750" sldId="289"/>
            <ac:spMk id="3" creationId="{E42B7682-41FF-B6A8-52D6-308AE37264D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869B0C9B-81E7-4B09-985B-57B059C3ADD3}" type="datetimeFigureOut">
              <a:rPr lang="en-US" smtClean="0"/>
              <a:t>3/25/2025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6489999-4E12-4B75-8CAF-77FB9E290421}" type="slidenum">
              <a:rPr lang="en-US" smtClean="0"/>
              <a:t>‹#›</a:t>
            </a:fld>
            <a:endParaRPr lang="en-US"/>
          </a:p>
        </p:txBody>
      </p:sp>
    </p:spTree>
    <p:extLst>
      <p:ext uri="{BB962C8B-B14F-4D97-AF65-F5344CB8AC3E}">
        <p14:creationId xmlns:p14="http://schemas.microsoft.com/office/powerpoint/2010/main" val="210811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B7C8-2AB1-EB74-42F4-74A366FAC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06C8A22-4717-3287-AF8E-D8211E23A8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D318BB-9A76-05D5-A9F2-75BABA670666}"/>
              </a:ext>
            </a:extLst>
          </p:cNvPr>
          <p:cNvSpPr>
            <a:spLocks noGrp="1"/>
          </p:cNvSpPr>
          <p:nvPr>
            <p:ph type="dt" sz="half" idx="10"/>
          </p:nvPr>
        </p:nvSpPr>
        <p:spPr/>
        <p:txBody>
          <a:bodyPr/>
          <a:lstStyle/>
          <a:p>
            <a:fld id="{9604405E-C660-48D3-9F7A-8ED559F02977}" type="datetime1">
              <a:rPr lang="en-US" smtClean="0"/>
              <a:t>3/25/2025</a:t>
            </a:fld>
            <a:endParaRPr lang="en-US"/>
          </a:p>
        </p:txBody>
      </p:sp>
      <p:sp>
        <p:nvSpPr>
          <p:cNvPr id="5" name="Footer Placeholder 4">
            <a:extLst>
              <a:ext uri="{FF2B5EF4-FFF2-40B4-BE49-F238E27FC236}">
                <a16:creationId xmlns:a16="http://schemas.microsoft.com/office/drawing/2014/main" id="{D3608084-E4F0-8506-2E23-9538137313FE}"/>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FB395876-7353-F658-D67D-6B2036C554E8}"/>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1456874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17FA-BDA0-86FD-7F99-8BCFDF73FC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1CA7F7-DB87-95F4-3784-AF6B280DFF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5A2566-DE90-541F-DA83-122BAE751B71}"/>
              </a:ext>
            </a:extLst>
          </p:cNvPr>
          <p:cNvSpPr>
            <a:spLocks noGrp="1"/>
          </p:cNvSpPr>
          <p:nvPr>
            <p:ph type="dt" sz="half" idx="10"/>
          </p:nvPr>
        </p:nvSpPr>
        <p:spPr/>
        <p:txBody>
          <a:bodyPr/>
          <a:lstStyle/>
          <a:p>
            <a:fld id="{00E9B20B-4A37-4CDD-8127-FAA5BC275621}" type="datetime1">
              <a:rPr lang="en-US" smtClean="0"/>
              <a:t>3/25/2025</a:t>
            </a:fld>
            <a:endParaRPr lang="en-US"/>
          </a:p>
        </p:txBody>
      </p:sp>
      <p:sp>
        <p:nvSpPr>
          <p:cNvPr id="5" name="Footer Placeholder 4">
            <a:extLst>
              <a:ext uri="{FF2B5EF4-FFF2-40B4-BE49-F238E27FC236}">
                <a16:creationId xmlns:a16="http://schemas.microsoft.com/office/drawing/2014/main" id="{69CD191B-0319-C17E-BE30-15C5412CB8EB}"/>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1B1694ED-9D45-74A7-1D2C-E5B31CAE6145}"/>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316701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F9BB-B38D-EBAD-4A8C-740B3C3070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C9501D-826B-0BA3-D202-F8504770C3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F08681-0EAB-73BD-D4B6-D4F1EA36EA53}"/>
              </a:ext>
            </a:extLst>
          </p:cNvPr>
          <p:cNvSpPr>
            <a:spLocks noGrp="1"/>
          </p:cNvSpPr>
          <p:nvPr>
            <p:ph type="dt" sz="half" idx="10"/>
          </p:nvPr>
        </p:nvSpPr>
        <p:spPr/>
        <p:txBody>
          <a:bodyPr/>
          <a:lstStyle/>
          <a:p>
            <a:fld id="{C6D5C02B-6380-433A-AD24-5FEAA5E0C7B4}" type="datetime1">
              <a:rPr lang="en-US" smtClean="0"/>
              <a:t>3/25/2025</a:t>
            </a:fld>
            <a:endParaRPr lang="en-US"/>
          </a:p>
        </p:txBody>
      </p:sp>
      <p:sp>
        <p:nvSpPr>
          <p:cNvPr id="5" name="Footer Placeholder 4">
            <a:extLst>
              <a:ext uri="{FF2B5EF4-FFF2-40B4-BE49-F238E27FC236}">
                <a16:creationId xmlns:a16="http://schemas.microsoft.com/office/drawing/2014/main" id="{27C528EF-E855-56AF-B6A3-2BB49DE6EFA4}"/>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6D376F61-42BA-D8C0-6965-1B5467B1A33A}"/>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645796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52A62-5AE3-1DB3-97DE-0B25CDFDE0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9C6A48-1BB5-C1E0-FBC0-DF9BB0E24B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C71C4A-0F37-76E8-A035-03D0FF88F6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D5F2AD-E8ED-D584-9F87-A45F94734E8B}"/>
              </a:ext>
            </a:extLst>
          </p:cNvPr>
          <p:cNvSpPr>
            <a:spLocks noGrp="1"/>
          </p:cNvSpPr>
          <p:nvPr>
            <p:ph type="dt" sz="half" idx="10"/>
          </p:nvPr>
        </p:nvSpPr>
        <p:spPr/>
        <p:txBody>
          <a:bodyPr/>
          <a:lstStyle/>
          <a:p>
            <a:fld id="{379EFA75-79DA-4C9B-BC1E-B9014538AA10}" type="datetime1">
              <a:rPr lang="en-US" smtClean="0"/>
              <a:t>3/25/2025</a:t>
            </a:fld>
            <a:endParaRPr lang="en-US"/>
          </a:p>
        </p:txBody>
      </p:sp>
      <p:sp>
        <p:nvSpPr>
          <p:cNvPr id="6" name="Footer Placeholder 5">
            <a:extLst>
              <a:ext uri="{FF2B5EF4-FFF2-40B4-BE49-F238E27FC236}">
                <a16:creationId xmlns:a16="http://schemas.microsoft.com/office/drawing/2014/main" id="{92DCDE4D-D5E4-169D-D1E6-BDA1CD007653}"/>
              </a:ext>
            </a:extLst>
          </p:cNvPr>
          <p:cNvSpPr>
            <a:spLocks noGrp="1"/>
          </p:cNvSpPr>
          <p:nvPr>
            <p:ph type="ftr" sz="quarter" idx="11"/>
          </p:nvPr>
        </p:nvSpPr>
        <p:spPr/>
        <p:txBody>
          <a:bodyPr/>
          <a:lstStyle/>
          <a:p>
            <a:r>
              <a:rPr lang="en-US"/>
              <a:t>Draft</a:t>
            </a:r>
          </a:p>
        </p:txBody>
      </p:sp>
      <p:sp>
        <p:nvSpPr>
          <p:cNvPr id="7" name="Slide Number Placeholder 6">
            <a:extLst>
              <a:ext uri="{FF2B5EF4-FFF2-40B4-BE49-F238E27FC236}">
                <a16:creationId xmlns:a16="http://schemas.microsoft.com/office/drawing/2014/main" id="{1FECA8F0-ACD8-3BA3-6840-4242E334F5D1}"/>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2573041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FF3-AC91-CD70-FD44-60238213A0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7F006C-AFC6-A2F7-D325-67B345FE7E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2811DF-096E-6747-96A2-F907CA2270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8874C1-4FAA-6D6E-862A-30392CC6A8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475A3C-5015-A30A-BD2A-EF4A117BD4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9BBD8C-F8D3-F251-16E8-846C0F56EB82}"/>
              </a:ext>
            </a:extLst>
          </p:cNvPr>
          <p:cNvSpPr>
            <a:spLocks noGrp="1"/>
          </p:cNvSpPr>
          <p:nvPr>
            <p:ph type="dt" sz="half" idx="10"/>
          </p:nvPr>
        </p:nvSpPr>
        <p:spPr/>
        <p:txBody>
          <a:bodyPr/>
          <a:lstStyle/>
          <a:p>
            <a:fld id="{348ED233-6A7C-47CB-8FA1-2B4D33632904}" type="datetime1">
              <a:rPr lang="en-US" smtClean="0"/>
              <a:t>3/25/2025</a:t>
            </a:fld>
            <a:endParaRPr lang="en-US"/>
          </a:p>
        </p:txBody>
      </p:sp>
      <p:sp>
        <p:nvSpPr>
          <p:cNvPr id="8" name="Footer Placeholder 7">
            <a:extLst>
              <a:ext uri="{FF2B5EF4-FFF2-40B4-BE49-F238E27FC236}">
                <a16:creationId xmlns:a16="http://schemas.microsoft.com/office/drawing/2014/main" id="{ACA92749-D42D-EF09-9A46-B80584E2BCFF}"/>
              </a:ext>
            </a:extLst>
          </p:cNvPr>
          <p:cNvSpPr>
            <a:spLocks noGrp="1"/>
          </p:cNvSpPr>
          <p:nvPr>
            <p:ph type="ftr" sz="quarter" idx="11"/>
          </p:nvPr>
        </p:nvSpPr>
        <p:spPr/>
        <p:txBody>
          <a:bodyPr/>
          <a:lstStyle/>
          <a:p>
            <a:r>
              <a:rPr lang="en-US"/>
              <a:t>Draft</a:t>
            </a:r>
          </a:p>
        </p:txBody>
      </p:sp>
      <p:sp>
        <p:nvSpPr>
          <p:cNvPr id="9" name="Slide Number Placeholder 8">
            <a:extLst>
              <a:ext uri="{FF2B5EF4-FFF2-40B4-BE49-F238E27FC236}">
                <a16:creationId xmlns:a16="http://schemas.microsoft.com/office/drawing/2014/main" id="{C53C7415-777B-088D-94B3-F0797A50B8F1}"/>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460530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1F32-DD3C-81C0-882F-F0AE308900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B7DD59-DD1C-B839-8FD4-4866A3768CCF}"/>
              </a:ext>
            </a:extLst>
          </p:cNvPr>
          <p:cNvSpPr>
            <a:spLocks noGrp="1"/>
          </p:cNvSpPr>
          <p:nvPr>
            <p:ph type="dt" sz="half" idx="10"/>
          </p:nvPr>
        </p:nvSpPr>
        <p:spPr/>
        <p:txBody>
          <a:bodyPr/>
          <a:lstStyle/>
          <a:p>
            <a:fld id="{CE3A9A08-21DB-4C97-9F5D-DC409A2751AA}" type="datetime1">
              <a:rPr lang="en-US" smtClean="0"/>
              <a:t>3/25/2025</a:t>
            </a:fld>
            <a:endParaRPr lang="en-US"/>
          </a:p>
        </p:txBody>
      </p:sp>
      <p:sp>
        <p:nvSpPr>
          <p:cNvPr id="4" name="Footer Placeholder 3">
            <a:extLst>
              <a:ext uri="{FF2B5EF4-FFF2-40B4-BE49-F238E27FC236}">
                <a16:creationId xmlns:a16="http://schemas.microsoft.com/office/drawing/2014/main" id="{B70258A7-848E-B98F-FA5F-09400D1372CA}"/>
              </a:ext>
            </a:extLst>
          </p:cNvPr>
          <p:cNvSpPr>
            <a:spLocks noGrp="1"/>
          </p:cNvSpPr>
          <p:nvPr>
            <p:ph type="ftr" sz="quarter" idx="11"/>
          </p:nvPr>
        </p:nvSpPr>
        <p:spPr/>
        <p:txBody>
          <a:bodyPr/>
          <a:lstStyle/>
          <a:p>
            <a:r>
              <a:rPr lang="en-US"/>
              <a:t>Draft</a:t>
            </a:r>
          </a:p>
        </p:txBody>
      </p:sp>
      <p:sp>
        <p:nvSpPr>
          <p:cNvPr id="5" name="Slide Number Placeholder 4">
            <a:extLst>
              <a:ext uri="{FF2B5EF4-FFF2-40B4-BE49-F238E27FC236}">
                <a16:creationId xmlns:a16="http://schemas.microsoft.com/office/drawing/2014/main" id="{AD1B1619-BBF3-374E-B6F2-A9E90BBD7DF8}"/>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3306723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B8F6DA-0FE0-397B-1BDF-76C4AC8552E7}"/>
              </a:ext>
            </a:extLst>
          </p:cNvPr>
          <p:cNvSpPr>
            <a:spLocks noGrp="1"/>
          </p:cNvSpPr>
          <p:nvPr>
            <p:ph type="dt" sz="half" idx="10"/>
          </p:nvPr>
        </p:nvSpPr>
        <p:spPr/>
        <p:txBody>
          <a:bodyPr/>
          <a:lstStyle/>
          <a:p>
            <a:fld id="{DE2C18F3-EDF5-461A-8BB4-0202BEB43E5E}" type="datetime1">
              <a:rPr lang="en-US" smtClean="0"/>
              <a:t>3/25/2025</a:t>
            </a:fld>
            <a:endParaRPr lang="en-US"/>
          </a:p>
        </p:txBody>
      </p:sp>
      <p:sp>
        <p:nvSpPr>
          <p:cNvPr id="3" name="Footer Placeholder 2">
            <a:extLst>
              <a:ext uri="{FF2B5EF4-FFF2-40B4-BE49-F238E27FC236}">
                <a16:creationId xmlns:a16="http://schemas.microsoft.com/office/drawing/2014/main" id="{E811A758-CBC4-6A1C-1CA1-C536FAB868DA}"/>
              </a:ext>
            </a:extLst>
          </p:cNvPr>
          <p:cNvSpPr>
            <a:spLocks noGrp="1"/>
          </p:cNvSpPr>
          <p:nvPr>
            <p:ph type="ftr" sz="quarter" idx="11"/>
          </p:nvPr>
        </p:nvSpPr>
        <p:spPr/>
        <p:txBody>
          <a:bodyPr/>
          <a:lstStyle/>
          <a:p>
            <a:r>
              <a:rPr lang="en-US"/>
              <a:t>Draft</a:t>
            </a:r>
          </a:p>
        </p:txBody>
      </p:sp>
      <p:sp>
        <p:nvSpPr>
          <p:cNvPr id="4" name="Slide Number Placeholder 3">
            <a:extLst>
              <a:ext uri="{FF2B5EF4-FFF2-40B4-BE49-F238E27FC236}">
                <a16:creationId xmlns:a16="http://schemas.microsoft.com/office/drawing/2014/main" id="{6E68E3D7-35DC-7290-7B95-6E74854C1E4F}"/>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1166337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06101-DEE6-F0F9-D7A6-3E973E1F31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407C6D-1B02-F109-EDDA-5AEBF5E6E8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0C6A8E-9F7F-CEB5-AB26-107D24CF4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D08356-239B-F744-1944-759EBE71917C}"/>
              </a:ext>
            </a:extLst>
          </p:cNvPr>
          <p:cNvSpPr>
            <a:spLocks noGrp="1"/>
          </p:cNvSpPr>
          <p:nvPr>
            <p:ph type="dt" sz="half" idx="10"/>
          </p:nvPr>
        </p:nvSpPr>
        <p:spPr/>
        <p:txBody>
          <a:bodyPr/>
          <a:lstStyle/>
          <a:p>
            <a:fld id="{145C0E9B-5C62-4A3B-8733-DED8648363A4}" type="datetime1">
              <a:rPr lang="en-US" smtClean="0"/>
              <a:t>3/25/2025</a:t>
            </a:fld>
            <a:endParaRPr lang="en-US"/>
          </a:p>
        </p:txBody>
      </p:sp>
      <p:sp>
        <p:nvSpPr>
          <p:cNvPr id="6" name="Footer Placeholder 5">
            <a:extLst>
              <a:ext uri="{FF2B5EF4-FFF2-40B4-BE49-F238E27FC236}">
                <a16:creationId xmlns:a16="http://schemas.microsoft.com/office/drawing/2014/main" id="{342280A2-FD9B-C550-3EE4-6AA137330077}"/>
              </a:ext>
            </a:extLst>
          </p:cNvPr>
          <p:cNvSpPr>
            <a:spLocks noGrp="1"/>
          </p:cNvSpPr>
          <p:nvPr>
            <p:ph type="ftr" sz="quarter" idx="11"/>
          </p:nvPr>
        </p:nvSpPr>
        <p:spPr/>
        <p:txBody>
          <a:bodyPr/>
          <a:lstStyle/>
          <a:p>
            <a:r>
              <a:rPr lang="en-US"/>
              <a:t>Draft</a:t>
            </a:r>
          </a:p>
        </p:txBody>
      </p:sp>
      <p:sp>
        <p:nvSpPr>
          <p:cNvPr id="7" name="Slide Number Placeholder 6">
            <a:extLst>
              <a:ext uri="{FF2B5EF4-FFF2-40B4-BE49-F238E27FC236}">
                <a16:creationId xmlns:a16="http://schemas.microsoft.com/office/drawing/2014/main" id="{61226A13-0092-C877-C9D7-EE01F2975CB5}"/>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1131531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19C33-0B58-F971-AC9C-E85E98DE2E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554800-9EDE-09AD-CAA9-D592B47772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BCC1D9-DDA8-B646-8C14-FDB25BD23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12CB1-B1CC-141B-E8F1-66BA132A9A8F}"/>
              </a:ext>
            </a:extLst>
          </p:cNvPr>
          <p:cNvSpPr>
            <a:spLocks noGrp="1"/>
          </p:cNvSpPr>
          <p:nvPr>
            <p:ph type="dt" sz="half" idx="10"/>
          </p:nvPr>
        </p:nvSpPr>
        <p:spPr/>
        <p:txBody>
          <a:bodyPr/>
          <a:lstStyle/>
          <a:p>
            <a:fld id="{F6A4C5D9-592A-4CC1-AEFB-8F732F9C1FD8}" type="datetime1">
              <a:rPr lang="en-US" smtClean="0"/>
              <a:t>3/25/2025</a:t>
            </a:fld>
            <a:endParaRPr lang="en-US"/>
          </a:p>
        </p:txBody>
      </p:sp>
      <p:sp>
        <p:nvSpPr>
          <p:cNvPr id="6" name="Footer Placeholder 5">
            <a:extLst>
              <a:ext uri="{FF2B5EF4-FFF2-40B4-BE49-F238E27FC236}">
                <a16:creationId xmlns:a16="http://schemas.microsoft.com/office/drawing/2014/main" id="{F499F6E4-F92C-A303-3569-1ED744BCD5B0}"/>
              </a:ext>
            </a:extLst>
          </p:cNvPr>
          <p:cNvSpPr>
            <a:spLocks noGrp="1"/>
          </p:cNvSpPr>
          <p:nvPr>
            <p:ph type="ftr" sz="quarter" idx="11"/>
          </p:nvPr>
        </p:nvSpPr>
        <p:spPr/>
        <p:txBody>
          <a:bodyPr/>
          <a:lstStyle/>
          <a:p>
            <a:r>
              <a:rPr lang="en-US"/>
              <a:t>Draft</a:t>
            </a:r>
          </a:p>
        </p:txBody>
      </p:sp>
      <p:sp>
        <p:nvSpPr>
          <p:cNvPr id="7" name="Slide Number Placeholder 6">
            <a:extLst>
              <a:ext uri="{FF2B5EF4-FFF2-40B4-BE49-F238E27FC236}">
                <a16:creationId xmlns:a16="http://schemas.microsoft.com/office/drawing/2014/main" id="{08464980-1F4C-6415-CD3E-507C5A141344}"/>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2821718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EFD1-90E0-0E90-27BB-61DE7AD171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784886-5439-CCCE-1A76-7922102334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17E93-42E5-1B91-B22A-A96F149BF8F8}"/>
              </a:ext>
            </a:extLst>
          </p:cNvPr>
          <p:cNvSpPr>
            <a:spLocks noGrp="1"/>
          </p:cNvSpPr>
          <p:nvPr>
            <p:ph type="dt" sz="half" idx="10"/>
          </p:nvPr>
        </p:nvSpPr>
        <p:spPr/>
        <p:txBody>
          <a:bodyPr/>
          <a:lstStyle/>
          <a:p>
            <a:fld id="{D1364A21-24D9-485F-8079-6B8C81AA9768}" type="datetime1">
              <a:rPr lang="en-US" smtClean="0"/>
              <a:t>3/25/2025</a:t>
            </a:fld>
            <a:endParaRPr lang="en-US"/>
          </a:p>
        </p:txBody>
      </p:sp>
      <p:sp>
        <p:nvSpPr>
          <p:cNvPr id="5" name="Footer Placeholder 4">
            <a:extLst>
              <a:ext uri="{FF2B5EF4-FFF2-40B4-BE49-F238E27FC236}">
                <a16:creationId xmlns:a16="http://schemas.microsoft.com/office/drawing/2014/main" id="{D9C151AA-A362-9D1F-A48B-1295872D6BEE}"/>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D50FFE66-3910-72ED-7693-FBAC13E13255}"/>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104353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23DBFB-F889-62EF-DEE1-45E2737027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CE0FA0-10F8-B9D3-1F9A-3E5250BF71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33EAB3-F980-67CC-21F0-7ECD3B579E50}"/>
              </a:ext>
            </a:extLst>
          </p:cNvPr>
          <p:cNvSpPr>
            <a:spLocks noGrp="1"/>
          </p:cNvSpPr>
          <p:nvPr>
            <p:ph type="dt" sz="half" idx="10"/>
          </p:nvPr>
        </p:nvSpPr>
        <p:spPr/>
        <p:txBody>
          <a:bodyPr/>
          <a:lstStyle/>
          <a:p>
            <a:fld id="{D9AAC8E7-7D6C-4960-8861-5E2CAE55A730}" type="datetime1">
              <a:rPr lang="en-US" smtClean="0"/>
              <a:t>3/25/2025</a:t>
            </a:fld>
            <a:endParaRPr lang="en-US"/>
          </a:p>
        </p:txBody>
      </p:sp>
      <p:sp>
        <p:nvSpPr>
          <p:cNvPr id="5" name="Footer Placeholder 4">
            <a:extLst>
              <a:ext uri="{FF2B5EF4-FFF2-40B4-BE49-F238E27FC236}">
                <a16:creationId xmlns:a16="http://schemas.microsoft.com/office/drawing/2014/main" id="{F03B2330-842B-F2E0-C6CF-5077BD7D27F8}"/>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E5B9211C-DCBE-43CA-BE5A-A0E076A50CDD}"/>
              </a:ext>
            </a:extLst>
          </p:cNvPr>
          <p:cNvSpPr>
            <a:spLocks noGrp="1"/>
          </p:cNvSpPr>
          <p:nvPr>
            <p:ph type="sldNum" sz="quarter" idx="12"/>
          </p:nvPr>
        </p:nvSpPr>
        <p:spPr/>
        <p:txBody>
          <a:bodyPr/>
          <a:lstStyle/>
          <a:p>
            <a:fld id="{B7D36783-26B7-4CE1-B66E-AF6F25A33A6F}" type="slidenum">
              <a:rPr lang="en-US" smtClean="0"/>
              <a:t>‹#›</a:t>
            </a:fld>
            <a:endParaRPr lang="en-US"/>
          </a:p>
        </p:txBody>
      </p:sp>
    </p:spTree>
    <p:extLst>
      <p:ext uri="{BB962C8B-B14F-4D97-AF65-F5344CB8AC3E}">
        <p14:creationId xmlns:p14="http://schemas.microsoft.com/office/powerpoint/2010/main" val="3219338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878AFC-95F8-C5CC-E1BC-5F6540070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CEA575-079E-99BC-D1F8-85314B65A0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E4BF93-43E1-634A-F85C-FD75198AD7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2A5255-246C-491F-8B46-02F7E054B3A1}" type="datetime1">
              <a:rPr lang="en-US" smtClean="0"/>
              <a:t>3/25/2025</a:t>
            </a:fld>
            <a:endParaRPr lang="en-US"/>
          </a:p>
        </p:txBody>
      </p:sp>
      <p:sp>
        <p:nvSpPr>
          <p:cNvPr id="5" name="Footer Placeholder 4">
            <a:extLst>
              <a:ext uri="{FF2B5EF4-FFF2-40B4-BE49-F238E27FC236}">
                <a16:creationId xmlns:a16="http://schemas.microsoft.com/office/drawing/2014/main" id="{31710585-4227-6C84-9600-C399AB7839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Draft</a:t>
            </a:r>
          </a:p>
        </p:txBody>
      </p:sp>
      <p:sp>
        <p:nvSpPr>
          <p:cNvPr id="6" name="Slide Number Placeholder 5">
            <a:extLst>
              <a:ext uri="{FF2B5EF4-FFF2-40B4-BE49-F238E27FC236}">
                <a16:creationId xmlns:a16="http://schemas.microsoft.com/office/drawing/2014/main" id="{C2BCAC06-3F2C-3E7D-1A95-D3FAEB15AA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D36783-26B7-4CE1-B66E-AF6F25A33A6F}" type="slidenum">
              <a:rPr lang="en-US" smtClean="0"/>
              <a:t>‹#›</a:t>
            </a:fld>
            <a:endParaRPr lang="en-US"/>
          </a:p>
        </p:txBody>
      </p:sp>
    </p:spTree>
    <p:extLst>
      <p:ext uri="{BB962C8B-B14F-4D97-AF65-F5344CB8AC3E}">
        <p14:creationId xmlns:p14="http://schemas.microsoft.com/office/powerpoint/2010/main" val="1370873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png"/><Relationship Id="rId3" Type="http://schemas.openxmlformats.org/officeDocument/2006/relationships/image" Target="../media/image5.svg"/><Relationship Id="rId7" Type="http://schemas.openxmlformats.org/officeDocument/2006/relationships/image" Target="../media/image9.svg"/><Relationship Id="rId12"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sv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4.svg"/><Relationship Id="rId18" Type="http://schemas.openxmlformats.org/officeDocument/2006/relationships/image" Target="../media/image27.png"/><Relationship Id="rId3" Type="http://schemas.openxmlformats.org/officeDocument/2006/relationships/image" Target="../media/image17.svg"/><Relationship Id="rId7" Type="http://schemas.openxmlformats.org/officeDocument/2006/relationships/image" Target="../media/image21.svg"/><Relationship Id="rId12" Type="http://schemas.openxmlformats.org/officeDocument/2006/relationships/image" Target="../media/image13.png"/><Relationship Id="rId17" Type="http://schemas.openxmlformats.org/officeDocument/2006/relationships/image" Target="../media/image26.png"/><Relationship Id="rId2" Type="http://schemas.openxmlformats.org/officeDocument/2006/relationships/image" Target="../media/image16.png"/><Relationship Id="rId16"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12.svg"/><Relationship Id="rId5" Type="http://schemas.openxmlformats.org/officeDocument/2006/relationships/image" Target="../media/image19.svg"/><Relationship Id="rId15" Type="http://schemas.openxmlformats.org/officeDocument/2006/relationships/image" Target="../media/image24.png"/><Relationship Id="rId10" Type="http://schemas.openxmlformats.org/officeDocument/2006/relationships/image" Target="../media/image11.png"/><Relationship Id="rId19" Type="http://schemas.openxmlformats.org/officeDocument/2006/relationships/image" Target="../media/image28.svg"/><Relationship Id="rId4" Type="http://schemas.openxmlformats.org/officeDocument/2006/relationships/image" Target="../media/image18.png"/><Relationship Id="rId9" Type="http://schemas.openxmlformats.org/officeDocument/2006/relationships/image" Target="../media/image23.svg"/><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7.png"/><Relationship Id="rId3" Type="http://schemas.openxmlformats.org/officeDocument/2006/relationships/image" Target="../media/image30.svg"/><Relationship Id="rId7" Type="http://schemas.openxmlformats.org/officeDocument/2006/relationships/image" Target="../media/image34.svg"/><Relationship Id="rId12" Type="http://schemas.openxmlformats.org/officeDocument/2006/relationships/image" Target="../media/image15.png"/><Relationship Id="rId2" Type="http://schemas.openxmlformats.org/officeDocument/2006/relationships/image" Target="../media/image29.png"/><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6.svg"/><Relationship Id="rId5" Type="http://schemas.openxmlformats.org/officeDocument/2006/relationships/image" Target="../media/image32.svg"/><Relationship Id="rId15" Type="http://schemas.openxmlformats.org/officeDocument/2006/relationships/image" Target="../media/image27.pn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12.svg"/><Relationship Id="rId14" Type="http://schemas.openxmlformats.org/officeDocument/2006/relationships/image" Target="../media/image38.sv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svg"/><Relationship Id="rId18" Type="http://schemas.openxmlformats.org/officeDocument/2006/relationships/image" Target="../media/image51.png"/><Relationship Id="rId3" Type="http://schemas.openxmlformats.org/officeDocument/2006/relationships/image" Target="../media/image40.svg"/><Relationship Id="rId7" Type="http://schemas.openxmlformats.org/officeDocument/2006/relationships/image" Target="../media/image21.sv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9.png"/><Relationship Id="rId16"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12.svg"/><Relationship Id="rId5" Type="http://schemas.openxmlformats.org/officeDocument/2006/relationships/image" Target="../media/image42.svg"/><Relationship Id="rId15" Type="http://schemas.openxmlformats.org/officeDocument/2006/relationships/image" Target="../media/image48.svg"/><Relationship Id="rId10" Type="http://schemas.openxmlformats.org/officeDocument/2006/relationships/image" Target="../media/image11.png"/><Relationship Id="rId19" Type="http://schemas.openxmlformats.org/officeDocument/2006/relationships/image" Target="../media/image15.png"/><Relationship Id="rId4" Type="http://schemas.openxmlformats.org/officeDocument/2006/relationships/image" Target="../media/image41.png"/><Relationship Id="rId9" Type="http://schemas.openxmlformats.org/officeDocument/2006/relationships/image" Target="../media/image44.svg"/><Relationship Id="rId14" Type="http://schemas.openxmlformats.org/officeDocument/2006/relationships/image" Target="../media/image47.png"/></Relationships>
</file>

<file path=ppt/slides/_rels/slide9.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14.svg"/><Relationship Id="rId3" Type="http://schemas.openxmlformats.org/officeDocument/2006/relationships/image" Target="../media/image53.png"/><Relationship Id="rId7" Type="http://schemas.openxmlformats.org/officeDocument/2006/relationships/image" Target="../media/image33.png"/><Relationship Id="rId12" Type="http://schemas.openxmlformats.org/officeDocument/2006/relationships/image" Target="../media/image13.png"/><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56.svg"/><Relationship Id="rId11" Type="http://schemas.openxmlformats.org/officeDocument/2006/relationships/image" Target="../media/image12.svg"/><Relationship Id="rId5" Type="http://schemas.openxmlformats.org/officeDocument/2006/relationships/image" Target="../media/image55.png"/><Relationship Id="rId15" Type="http://schemas.openxmlformats.org/officeDocument/2006/relationships/image" Target="../media/image58.jpeg"/><Relationship Id="rId10" Type="http://schemas.openxmlformats.org/officeDocument/2006/relationships/image" Target="../media/image11.png"/><Relationship Id="rId4" Type="http://schemas.openxmlformats.org/officeDocument/2006/relationships/image" Target="../media/image54.svg"/><Relationship Id="rId9" Type="http://schemas.openxmlformats.org/officeDocument/2006/relationships/image" Target="../media/image57.jpe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54.svg"/><Relationship Id="rId7" Type="http://schemas.openxmlformats.org/officeDocument/2006/relationships/image" Target="../media/image34.svg"/><Relationship Id="rId12" Type="http://schemas.openxmlformats.org/officeDocument/2006/relationships/image" Target="../media/image15.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14.svg"/><Relationship Id="rId5" Type="http://schemas.openxmlformats.org/officeDocument/2006/relationships/image" Target="../media/image56.svg"/><Relationship Id="rId10" Type="http://schemas.openxmlformats.org/officeDocument/2006/relationships/image" Target="../media/image13.png"/><Relationship Id="rId4" Type="http://schemas.openxmlformats.org/officeDocument/2006/relationships/image" Target="../media/image55.png"/><Relationship Id="rId9" Type="http://schemas.openxmlformats.org/officeDocument/2006/relationships/image" Target="../media/image12.svg"/><Relationship Id="rId1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0.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64.svg"/><Relationship Id="rId5" Type="http://schemas.openxmlformats.org/officeDocument/2006/relationships/image" Target="../media/image62.svg"/><Relationship Id="rId10" Type="http://schemas.openxmlformats.org/officeDocument/2006/relationships/image" Target="../media/image63.png"/><Relationship Id="rId4" Type="http://schemas.openxmlformats.org/officeDocument/2006/relationships/image" Target="../media/image61.png"/><Relationship Id="rId9" Type="http://schemas.openxmlformats.org/officeDocument/2006/relationships/image" Target="../media/image46.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89FE6-B04F-E125-8BAE-554E7C4E4D7E}"/>
              </a:ext>
            </a:extLst>
          </p:cNvPr>
          <p:cNvSpPr>
            <a:spLocks noGrp="1"/>
          </p:cNvSpPr>
          <p:nvPr>
            <p:ph type="ctrTitle"/>
          </p:nvPr>
        </p:nvSpPr>
        <p:spPr/>
        <p:txBody>
          <a:bodyPr/>
          <a:lstStyle/>
          <a:p>
            <a:r>
              <a:rPr lang="en-US" dirty="0"/>
              <a:t>Sea Monarch Board Meeting</a:t>
            </a:r>
            <a:br>
              <a:rPr lang="en-US" dirty="0"/>
            </a:br>
            <a:r>
              <a:rPr lang="en-US" dirty="0"/>
              <a:t>March 26,2025</a:t>
            </a:r>
          </a:p>
        </p:txBody>
      </p:sp>
      <p:sp>
        <p:nvSpPr>
          <p:cNvPr id="4" name="Date Placeholder 3">
            <a:extLst>
              <a:ext uri="{FF2B5EF4-FFF2-40B4-BE49-F238E27FC236}">
                <a16:creationId xmlns:a16="http://schemas.microsoft.com/office/drawing/2014/main" id="{5408C9E7-BD0E-A430-C450-3E26373C0795}"/>
              </a:ext>
            </a:extLst>
          </p:cNvPr>
          <p:cNvSpPr>
            <a:spLocks noGrp="1"/>
          </p:cNvSpPr>
          <p:nvPr>
            <p:ph type="dt" sz="half" idx="10"/>
          </p:nvPr>
        </p:nvSpPr>
        <p:spPr/>
        <p:txBody>
          <a:bodyPr/>
          <a:lstStyle/>
          <a:p>
            <a:fld id="{0534D837-4680-4456-BB42-D0703F12DE37}" type="datetime1">
              <a:rPr lang="en-US" smtClean="0"/>
              <a:t>3/25/2025</a:t>
            </a:fld>
            <a:endParaRPr lang="en-US" dirty="0"/>
          </a:p>
        </p:txBody>
      </p:sp>
      <p:sp>
        <p:nvSpPr>
          <p:cNvPr id="5" name="Footer Placeholder 4">
            <a:extLst>
              <a:ext uri="{FF2B5EF4-FFF2-40B4-BE49-F238E27FC236}">
                <a16:creationId xmlns:a16="http://schemas.microsoft.com/office/drawing/2014/main" id="{908A18D3-D06C-C30A-1D51-54752495B4F4}"/>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B232875C-08F4-5A77-8657-D46C9C15D3DB}"/>
              </a:ext>
            </a:extLst>
          </p:cNvPr>
          <p:cNvSpPr>
            <a:spLocks noGrp="1"/>
          </p:cNvSpPr>
          <p:nvPr>
            <p:ph type="sldNum" sz="quarter" idx="12"/>
          </p:nvPr>
        </p:nvSpPr>
        <p:spPr/>
        <p:txBody>
          <a:bodyPr/>
          <a:lstStyle/>
          <a:p>
            <a:fld id="{B7D36783-26B7-4CE1-B66E-AF6F25A33A6F}" type="slidenum">
              <a:rPr lang="en-US" smtClean="0"/>
              <a:t>1</a:t>
            </a:fld>
            <a:endParaRPr lang="en-US"/>
          </a:p>
        </p:txBody>
      </p:sp>
    </p:spTree>
    <p:extLst>
      <p:ext uri="{BB962C8B-B14F-4D97-AF65-F5344CB8AC3E}">
        <p14:creationId xmlns:p14="http://schemas.microsoft.com/office/powerpoint/2010/main" val="2714228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9AA8-8CC4-9D61-69B8-CA9136D0CFCD}"/>
              </a:ext>
            </a:extLst>
          </p:cNvPr>
          <p:cNvSpPr>
            <a:spLocks noGrp="1"/>
          </p:cNvSpPr>
          <p:nvPr>
            <p:ph type="title"/>
          </p:nvPr>
        </p:nvSpPr>
        <p:spPr>
          <a:xfrm>
            <a:off x="838200" y="83089"/>
            <a:ext cx="10515600" cy="1242299"/>
          </a:xfrm>
        </p:spPr>
        <p:txBody>
          <a:bodyPr>
            <a:normAutofit/>
          </a:bodyPr>
          <a:lstStyle/>
          <a:p>
            <a:pPr algn="ctr"/>
            <a:r>
              <a:rPr lang="en-US" sz="3600" b="1" dirty="0"/>
              <a:t>Sea Monarch Board Meeting – March 26, 2025</a:t>
            </a:r>
            <a:br>
              <a:rPr lang="en-US" sz="3600" b="1" dirty="0"/>
            </a:br>
            <a:r>
              <a:rPr lang="en-US" sz="3600" b="1" dirty="0"/>
              <a:t>Agenda</a:t>
            </a:r>
          </a:p>
        </p:txBody>
      </p:sp>
      <p:sp>
        <p:nvSpPr>
          <p:cNvPr id="3" name="Content Placeholder 2">
            <a:extLst>
              <a:ext uri="{FF2B5EF4-FFF2-40B4-BE49-F238E27FC236}">
                <a16:creationId xmlns:a16="http://schemas.microsoft.com/office/drawing/2014/main" id="{32C7DC08-622E-8154-79DD-1FCB12C0B2B2}"/>
              </a:ext>
            </a:extLst>
          </p:cNvPr>
          <p:cNvSpPr>
            <a:spLocks noGrp="1"/>
          </p:cNvSpPr>
          <p:nvPr>
            <p:ph idx="1"/>
          </p:nvPr>
        </p:nvSpPr>
        <p:spPr>
          <a:xfrm>
            <a:off x="838200" y="1325388"/>
            <a:ext cx="10515600" cy="5030962"/>
          </a:xfrm>
        </p:spPr>
        <p:txBody>
          <a:bodyPr>
            <a:noAutofit/>
          </a:bodyPr>
          <a:lstStyle/>
          <a:p>
            <a:pPr marL="342900" marR="0" lvl="0" indent="-342900">
              <a:lnSpc>
                <a:spcPct val="100000"/>
              </a:lnSpc>
              <a:spcBef>
                <a:spcPts val="0"/>
              </a:spcBef>
              <a:buFont typeface="+mj-lt"/>
              <a:buAutoNum type="arabicPeriod"/>
              <a:tabLst>
                <a:tab pos="457200" algn="l"/>
              </a:tabLst>
            </a:pPr>
            <a:r>
              <a:rPr lang="en-US" sz="2000" b="1" kern="0" dirty="0">
                <a:solidFill>
                  <a:srgbClr val="000000"/>
                </a:solidFill>
                <a:effectLst/>
                <a:ea typeface="Times New Roman" panose="02020603050405020304" pitchFamily="18" charset="0"/>
                <a:cs typeface="Times New Roman" panose="02020603050405020304" pitchFamily="18" charset="0"/>
              </a:rPr>
              <a:t>Call To Order</a:t>
            </a:r>
            <a:r>
              <a:rPr lang="en-US" sz="2000" b="1" kern="100" dirty="0">
                <a:solidFill>
                  <a:srgbClr val="000000"/>
                </a:solidFill>
                <a:ea typeface="Times New Roman" panose="02020603050405020304" pitchFamily="18" charset="0"/>
                <a:cs typeface="Times New Roman" panose="02020603050405020304" pitchFamily="18" charset="0"/>
              </a:rPr>
              <a:t> / </a:t>
            </a:r>
            <a:r>
              <a:rPr lang="en-US" sz="2000" b="1" kern="0" dirty="0">
                <a:solidFill>
                  <a:srgbClr val="000000"/>
                </a:solidFill>
                <a:effectLst/>
                <a:ea typeface="Times New Roman" panose="02020603050405020304" pitchFamily="18" charset="0"/>
                <a:cs typeface="Times New Roman" panose="02020603050405020304" pitchFamily="18" charset="0"/>
              </a:rPr>
              <a:t>Proof Of Notice  / Roll Call</a:t>
            </a:r>
            <a:r>
              <a:rPr lang="en-US" sz="2000" b="1" kern="100" dirty="0">
                <a:solidFill>
                  <a:srgbClr val="000000"/>
                </a:solidFill>
                <a:ea typeface="Times New Roman" panose="02020603050405020304" pitchFamily="18" charset="0"/>
                <a:cs typeface="Times New Roman" panose="02020603050405020304" pitchFamily="18" charset="0"/>
              </a:rPr>
              <a:t> / </a:t>
            </a:r>
            <a:r>
              <a:rPr lang="en-US" sz="2000" b="1" kern="0" dirty="0">
                <a:solidFill>
                  <a:srgbClr val="000000"/>
                </a:solidFill>
                <a:effectLst/>
                <a:ea typeface="Times New Roman" panose="02020603050405020304" pitchFamily="18" charset="0"/>
                <a:cs typeface="Times New Roman" panose="02020603050405020304" pitchFamily="18" charset="0"/>
              </a:rPr>
              <a:t>Establish Quorum</a:t>
            </a:r>
            <a:endParaRPr lang="en-US" sz="2000" b="1" kern="100" dirty="0">
              <a:solidFill>
                <a:srgbClr val="000000"/>
              </a:solidFill>
              <a:effectLst/>
              <a:ea typeface="Aptos" panose="020B0004020202020204" pitchFamily="34" charset="0"/>
              <a:cs typeface="Times New Roman" panose="02020603050405020304" pitchFamily="18" charset="0"/>
            </a:endParaRPr>
          </a:p>
          <a:p>
            <a:pPr marL="342900" marR="0" lvl="0" indent="-342900">
              <a:lnSpc>
                <a:spcPct val="100000"/>
              </a:lnSpc>
              <a:spcBef>
                <a:spcPts val="0"/>
              </a:spcBef>
              <a:buFont typeface="+mj-lt"/>
              <a:buAutoNum type="arabicPeriod"/>
            </a:pPr>
            <a:r>
              <a:rPr lang="en-US" sz="2000" b="1" kern="100" dirty="0">
                <a:effectLst/>
                <a:ea typeface="Aptos" panose="020B0004020202020204" pitchFamily="34" charset="0"/>
                <a:cs typeface="Times New Roman" panose="02020603050405020304" pitchFamily="18" charset="0"/>
              </a:rPr>
              <a:t>Minutes from Board Meeting March 1, 2025</a:t>
            </a:r>
            <a:endParaRPr lang="en-US" sz="2000" b="1" kern="100" dirty="0">
              <a:ea typeface="Aptos" panose="020B0004020202020204" pitchFamily="34" charset="0"/>
              <a:cs typeface="Times New Roman" panose="02020603050405020304" pitchFamily="18" charset="0"/>
            </a:endParaRPr>
          </a:p>
          <a:p>
            <a:pPr marL="342900" marR="0" lvl="0" indent="-342900">
              <a:lnSpc>
                <a:spcPct val="100000"/>
              </a:lnSpc>
              <a:spcBef>
                <a:spcPts val="0"/>
              </a:spcBef>
              <a:buFont typeface="+mj-lt"/>
              <a:buAutoNum type="arabicPeriod"/>
            </a:pPr>
            <a:r>
              <a:rPr lang="en-US" sz="2000" b="1" kern="100" dirty="0">
                <a:effectLst/>
                <a:ea typeface="Aptos" panose="020B0004020202020204" pitchFamily="34" charset="0"/>
                <a:cs typeface="Times New Roman" panose="02020603050405020304" pitchFamily="18" charset="0"/>
              </a:rPr>
              <a:t>Treasurer’s Report</a:t>
            </a:r>
          </a:p>
          <a:p>
            <a:pPr marL="342900" marR="0" lvl="0" indent="-342900">
              <a:lnSpc>
                <a:spcPct val="100000"/>
              </a:lnSpc>
              <a:spcBef>
                <a:spcPts val="0"/>
              </a:spcBef>
              <a:buFont typeface="+mj-lt"/>
              <a:buAutoNum type="arabicPeriod"/>
            </a:pPr>
            <a:r>
              <a:rPr lang="en-US" sz="2000" b="1" kern="100" dirty="0">
                <a:effectLst/>
                <a:ea typeface="Aptos" panose="020B0004020202020204" pitchFamily="34" charset="0"/>
                <a:cs typeface="Times New Roman" panose="02020603050405020304" pitchFamily="18" charset="0"/>
              </a:rPr>
              <a:t>ELSS Project Updates</a:t>
            </a:r>
          </a:p>
          <a:p>
            <a:pPr marL="342900" marR="0" lvl="0" indent="-342900">
              <a:lnSpc>
                <a:spcPct val="100000"/>
              </a:lnSpc>
              <a:spcBef>
                <a:spcPts val="0"/>
              </a:spcBef>
              <a:buFont typeface="+mj-lt"/>
              <a:buAutoNum type="arabicPeriod"/>
            </a:pPr>
            <a:r>
              <a:rPr lang="en-US" sz="2000" b="1" kern="100" dirty="0">
                <a:effectLst/>
                <a:ea typeface="Aptos" panose="020B0004020202020204" pitchFamily="34" charset="0"/>
                <a:cs typeface="Times New Roman" panose="02020603050405020304" pitchFamily="18" charset="0"/>
              </a:rPr>
              <a:t>Penthouse and Locker rooms Remediation</a:t>
            </a:r>
          </a:p>
          <a:p>
            <a:pPr marL="914400" marR="0" lvl="1" indent="-457200">
              <a:lnSpc>
                <a:spcPct val="100000"/>
              </a:lnSpc>
              <a:spcBef>
                <a:spcPts val="0"/>
              </a:spcBef>
              <a:buFont typeface="+mj-lt"/>
              <a:buAutoNum type="alphaLcParenR"/>
            </a:pPr>
            <a:r>
              <a:rPr lang="en-US" sz="2000" b="1" kern="100" dirty="0">
                <a:effectLst/>
                <a:ea typeface="Aptos" panose="020B0004020202020204" pitchFamily="34" charset="0"/>
                <a:cs typeface="Times New Roman" panose="02020603050405020304" pitchFamily="18" charset="0"/>
              </a:rPr>
              <a:t>Pilot Project on PH Floor (Hallway Air Conditioning Shafts and Baseboards)</a:t>
            </a:r>
          </a:p>
          <a:p>
            <a:pPr marL="914400" marR="0" lvl="1" indent="-457200">
              <a:lnSpc>
                <a:spcPct val="100000"/>
              </a:lnSpc>
              <a:spcBef>
                <a:spcPts val="0"/>
              </a:spcBef>
              <a:buFont typeface="+mj-lt"/>
              <a:buAutoNum type="alphaLcParenR"/>
            </a:pPr>
            <a:r>
              <a:rPr lang="en-US" sz="2000" b="1" kern="100" dirty="0">
                <a:effectLst/>
                <a:ea typeface="Aptos" panose="020B0004020202020204" pitchFamily="34" charset="0"/>
                <a:cs typeface="Times New Roman" panose="02020603050405020304" pitchFamily="18" charset="0"/>
              </a:rPr>
              <a:t>Locker Rooms – Remediation Plan</a:t>
            </a:r>
          </a:p>
          <a:p>
            <a:pPr marL="342900" marR="0" lvl="0" indent="-342900">
              <a:lnSpc>
                <a:spcPct val="100000"/>
              </a:lnSpc>
              <a:spcBef>
                <a:spcPts val="0"/>
              </a:spcBef>
              <a:buFont typeface="+mj-lt"/>
              <a:buAutoNum type="arabicPeriod"/>
            </a:pPr>
            <a:r>
              <a:rPr lang="en-US" sz="2000" b="1" kern="100" dirty="0">
                <a:effectLst/>
                <a:ea typeface="Aptos" panose="020B0004020202020204" pitchFamily="34" charset="0"/>
                <a:cs typeface="Times New Roman" panose="02020603050405020304" pitchFamily="18" charset="0"/>
              </a:rPr>
              <a:t>Electrical Panel Needed for 50 Year Certificate</a:t>
            </a:r>
          </a:p>
          <a:p>
            <a:pPr marL="342900" marR="0" lvl="0" indent="-342900">
              <a:lnSpc>
                <a:spcPct val="100000"/>
              </a:lnSpc>
              <a:spcBef>
                <a:spcPts val="0"/>
              </a:spcBef>
              <a:buFont typeface="+mj-lt"/>
              <a:buAutoNum type="arabicPeriod"/>
            </a:pPr>
            <a:r>
              <a:rPr lang="en-US" sz="2000" b="1" kern="100" dirty="0">
                <a:effectLst/>
                <a:ea typeface="Aptos" panose="020B0004020202020204" pitchFamily="34" charset="0"/>
                <a:cs typeface="Times New Roman" panose="02020603050405020304" pitchFamily="18" charset="0"/>
              </a:rPr>
              <a:t>2023 Reserve Funding</a:t>
            </a:r>
          </a:p>
          <a:p>
            <a:pPr marL="342900" marR="0" lvl="0" indent="-342900">
              <a:lnSpc>
                <a:spcPct val="100000"/>
              </a:lnSpc>
              <a:spcBef>
                <a:spcPts val="0"/>
              </a:spcBef>
              <a:buFont typeface="+mj-lt"/>
              <a:buAutoNum type="arabicPeriod"/>
            </a:pPr>
            <a:r>
              <a:rPr lang="en-US" sz="2000" b="1" dirty="0">
                <a:effectLst/>
                <a:ea typeface="Aptos" panose="020B0004020202020204" pitchFamily="34" charset="0"/>
                <a:cs typeface="Times New Roman" panose="02020603050405020304" pitchFamily="18" charset="0"/>
              </a:rPr>
              <a:t>Committees Update</a:t>
            </a:r>
          </a:p>
          <a:p>
            <a:pPr marL="342900" marR="0" lvl="0" indent="-342900">
              <a:lnSpc>
                <a:spcPct val="100000"/>
              </a:lnSpc>
              <a:spcBef>
                <a:spcPts val="0"/>
              </a:spcBef>
              <a:buFont typeface="+mj-lt"/>
              <a:buAutoNum type="arabicPeriod"/>
            </a:pPr>
            <a:r>
              <a:rPr lang="en-US" sz="2000" b="1" dirty="0">
                <a:cs typeface="Times New Roman" panose="02020603050405020304" pitchFamily="18" charset="0"/>
              </a:rPr>
              <a:t>Other Topics</a:t>
            </a:r>
          </a:p>
          <a:p>
            <a:pPr marL="800100" lvl="1" indent="-342900">
              <a:lnSpc>
                <a:spcPct val="100000"/>
              </a:lnSpc>
              <a:spcBef>
                <a:spcPts val="0"/>
              </a:spcBef>
              <a:buFont typeface="+mj-lt"/>
              <a:buAutoNum type="alphaLcParenR"/>
            </a:pPr>
            <a:r>
              <a:rPr lang="en-US" sz="1800" b="1" dirty="0">
                <a:cs typeface="Times New Roman" panose="02020603050405020304" pitchFamily="18" charset="0"/>
              </a:rPr>
              <a:t>Sea Monarch Investment Plan</a:t>
            </a:r>
          </a:p>
          <a:p>
            <a:pPr marL="800100" lvl="1" indent="-342900">
              <a:lnSpc>
                <a:spcPct val="100000"/>
              </a:lnSpc>
              <a:spcBef>
                <a:spcPts val="0"/>
              </a:spcBef>
              <a:buFont typeface="+mj-lt"/>
              <a:buAutoNum type="alphaLcParenR"/>
            </a:pPr>
            <a:r>
              <a:rPr lang="en-US" sz="1800" b="1" dirty="0">
                <a:cs typeface="Times New Roman" panose="02020603050405020304" pitchFamily="18" charset="0"/>
              </a:rPr>
              <a:t>Weight limit study for drive and outside parking</a:t>
            </a:r>
          </a:p>
          <a:p>
            <a:pPr marL="800100" lvl="1" indent="-342900">
              <a:lnSpc>
                <a:spcPct val="100000"/>
              </a:lnSpc>
              <a:spcBef>
                <a:spcPts val="0"/>
              </a:spcBef>
              <a:buFont typeface="+mj-lt"/>
              <a:buAutoNum type="alphaLcParenR"/>
            </a:pPr>
            <a:r>
              <a:rPr lang="en-US" sz="1800" b="1" dirty="0">
                <a:cs typeface="Times New Roman" panose="02020603050405020304" pitchFamily="18" charset="0"/>
              </a:rPr>
              <a:t>Catwalk Waterproofing</a:t>
            </a:r>
          </a:p>
          <a:p>
            <a:pPr marL="800100" lvl="1" indent="-342900">
              <a:lnSpc>
                <a:spcPct val="100000"/>
              </a:lnSpc>
              <a:spcBef>
                <a:spcPts val="0"/>
              </a:spcBef>
              <a:buFont typeface="+mj-lt"/>
              <a:buAutoNum type="alphaLcParenR"/>
            </a:pPr>
            <a:r>
              <a:rPr lang="en-US" sz="1800" b="1" dirty="0">
                <a:cs typeface="Times New Roman" panose="02020603050405020304" pitchFamily="18" charset="0"/>
              </a:rPr>
              <a:t>Rental Parking spaces</a:t>
            </a:r>
          </a:p>
          <a:p>
            <a:pPr marL="800100" lvl="1" indent="-342900">
              <a:lnSpc>
                <a:spcPct val="100000"/>
              </a:lnSpc>
              <a:spcBef>
                <a:spcPts val="0"/>
              </a:spcBef>
              <a:buFont typeface="+mj-lt"/>
              <a:buAutoNum type="alphaLcParenR"/>
            </a:pPr>
            <a:r>
              <a:rPr lang="en-US" sz="1800" b="1" dirty="0">
                <a:cs typeface="Times New Roman" panose="02020603050405020304" pitchFamily="18" charset="0"/>
              </a:rPr>
              <a:t>Zoom Meeting Retention Policy</a:t>
            </a:r>
          </a:p>
        </p:txBody>
      </p:sp>
      <p:sp>
        <p:nvSpPr>
          <p:cNvPr id="4" name="Date Placeholder 3">
            <a:extLst>
              <a:ext uri="{FF2B5EF4-FFF2-40B4-BE49-F238E27FC236}">
                <a16:creationId xmlns:a16="http://schemas.microsoft.com/office/drawing/2014/main" id="{0A331CC9-902F-6381-F3D1-44275B54F7F9}"/>
              </a:ext>
            </a:extLst>
          </p:cNvPr>
          <p:cNvSpPr>
            <a:spLocks noGrp="1"/>
          </p:cNvSpPr>
          <p:nvPr>
            <p:ph type="dt" sz="half" idx="10"/>
          </p:nvPr>
        </p:nvSpPr>
        <p:spPr/>
        <p:txBody>
          <a:bodyPr/>
          <a:lstStyle/>
          <a:p>
            <a:fld id="{A42FEB54-C7BF-43A8-818B-95F495AE218D}" type="datetime1">
              <a:rPr lang="en-US" smtClean="0"/>
              <a:t>3/25/2025</a:t>
            </a:fld>
            <a:endParaRPr lang="en-US"/>
          </a:p>
        </p:txBody>
      </p:sp>
      <p:sp>
        <p:nvSpPr>
          <p:cNvPr id="5" name="Footer Placeholder 4">
            <a:extLst>
              <a:ext uri="{FF2B5EF4-FFF2-40B4-BE49-F238E27FC236}">
                <a16:creationId xmlns:a16="http://schemas.microsoft.com/office/drawing/2014/main" id="{B3879230-446B-2353-56F1-53EBA279CA0F}"/>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E6075FC4-A718-F783-6401-8A0199B3B0CB}"/>
              </a:ext>
            </a:extLst>
          </p:cNvPr>
          <p:cNvSpPr>
            <a:spLocks noGrp="1"/>
          </p:cNvSpPr>
          <p:nvPr>
            <p:ph type="sldNum" sz="quarter" idx="12"/>
          </p:nvPr>
        </p:nvSpPr>
        <p:spPr/>
        <p:txBody>
          <a:bodyPr/>
          <a:lstStyle/>
          <a:p>
            <a:fld id="{B7D36783-26B7-4CE1-B66E-AF6F25A33A6F}" type="slidenum">
              <a:rPr lang="en-US" smtClean="0"/>
              <a:t>2</a:t>
            </a:fld>
            <a:endParaRPr lang="en-US"/>
          </a:p>
        </p:txBody>
      </p:sp>
    </p:spTree>
    <p:extLst>
      <p:ext uri="{BB962C8B-B14F-4D97-AF65-F5344CB8AC3E}">
        <p14:creationId xmlns:p14="http://schemas.microsoft.com/office/powerpoint/2010/main" val="4193491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3343-6F48-EB41-E0D0-292DABD5BBA3}"/>
              </a:ext>
            </a:extLst>
          </p:cNvPr>
          <p:cNvSpPr>
            <a:spLocks noGrp="1"/>
          </p:cNvSpPr>
          <p:nvPr>
            <p:ph type="title"/>
          </p:nvPr>
        </p:nvSpPr>
        <p:spPr>
          <a:xfrm>
            <a:off x="838200" y="221080"/>
            <a:ext cx="10515600" cy="968375"/>
          </a:xfrm>
        </p:spPr>
        <p:txBody>
          <a:bodyPr>
            <a:noAutofit/>
          </a:bodyPr>
          <a:lstStyle/>
          <a:p>
            <a:pPr algn="ctr"/>
            <a:r>
              <a:rPr lang="en-US" sz="2800" b="1" dirty="0"/>
              <a:t>Sea Monarch Board Meeting – March 26,2025</a:t>
            </a:r>
            <a:br>
              <a:rPr lang="en-US" sz="2800" b="1" dirty="0"/>
            </a:br>
            <a:r>
              <a:rPr lang="en-US" sz="2800" b="1" dirty="0"/>
              <a:t>Treasurer’s Report – Phase 1 Funding - ELSS</a:t>
            </a:r>
          </a:p>
        </p:txBody>
      </p:sp>
      <p:sp>
        <p:nvSpPr>
          <p:cNvPr id="4" name="Date Placeholder 3">
            <a:extLst>
              <a:ext uri="{FF2B5EF4-FFF2-40B4-BE49-F238E27FC236}">
                <a16:creationId xmlns:a16="http://schemas.microsoft.com/office/drawing/2014/main" id="{0AEBE534-1459-03CD-2F5E-4ACA77A68895}"/>
              </a:ext>
            </a:extLst>
          </p:cNvPr>
          <p:cNvSpPr>
            <a:spLocks noGrp="1"/>
          </p:cNvSpPr>
          <p:nvPr>
            <p:ph type="dt" sz="half" idx="10"/>
          </p:nvPr>
        </p:nvSpPr>
        <p:spPr/>
        <p:txBody>
          <a:bodyPr/>
          <a:lstStyle/>
          <a:p>
            <a:fld id="{B9618B94-ABE3-4026-95B2-79E729E89147}" type="datetime1">
              <a:rPr lang="en-US" smtClean="0"/>
              <a:t>3/25/2025</a:t>
            </a:fld>
            <a:endParaRPr lang="en-US"/>
          </a:p>
        </p:txBody>
      </p:sp>
      <p:sp>
        <p:nvSpPr>
          <p:cNvPr id="5" name="Footer Placeholder 4">
            <a:extLst>
              <a:ext uri="{FF2B5EF4-FFF2-40B4-BE49-F238E27FC236}">
                <a16:creationId xmlns:a16="http://schemas.microsoft.com/office/drawing/2014/main" id="{0B614E19-5AA1-32D2-2286-1AA8D8DBD5FF}"/>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D7DE0F3E-83E9-CC4B-CAA5-0238B0568129}"/>
              </a:ext>
            </a:extLst>
          </p:cNvPr>
          <p:cNvSpPr>
            <a:spLocks noGrp="1"/>
          </p:cNvSpPr>
          <p:nvPr>
            <p:ph type="sldNum" sz="quarter" idx="12"/>
          </p:nvPr>
        </p:nvSpPr>
        <p:spPr/>
        <p:txBody>
          <a:bodyPr/>
          <a:lstStyle/>
          <a:p>
            <a:fld id="{B7D36783-26B7-4CE1-B66E-AF6F25A33A6F}" type="slidenum">
              <a:rPr lang="en-US" smtClean="0"/>
              <a:t>3</a:t>
            </a:fld>
            <a:endParaRPr lang="en-US"/>
          </a:p>
        </p:txBody>
      </p:sp>
      <p:pic>
        <p:nvPicPr>
          <p:cNvPr id="12" name="Picture 11">
            <a:extLst>
              <a:ext uri="{FF2B5EF4-FFF2-40B4-BE49-F238E27FC236}">
                <a16:creationId xmlns:a16="http://schemas.microsoft.com/office/drawing/2014/main" id="{2C178A93-1F63-CF01-CBE3-2798A8E03287}"/>
              </a:ext>
            </a:extLst>
          </p:cNvPr>
          <p:cNvPicPr>
            <a:picLocks noChangeAspect="1"/>
          </p:cNvPicPr>
          <p:nvPr/>
        </p:nvPicPr>
        <p:blipFill>
          <a:blip r:embed="rId2"/>
          <a:stretch>
            <a:fillRect/>
          </a:stretch>
        </p:blipFill>
        <p:spPr>
          <a:xfrm>
            <a:off x="1461837" y="1295837"/>
            <a:ext cx="9268326" cy="5060513"/>
          </a:xfrm>
          <a:prstGeom prst="rect">
            <a:avLst/>
          </a:prstGeom>
        </p:spPr>
      </p:pic>
    </p:spTree>
    <p:extLst>
      <p:ext uri="{BB962C8B-B14F-4D97-AF65-F5344CB8AC3E}">
        <p14:creationId xmlns:p14="http://schemas.microsoft.com/office/powerpoint/2010/main" val="333333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01021-A8B5-01D6-84D9-EB4D7416A8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41753-15F0-2804-6DBB-3B9CF59B1F48}"/>
              </a:ext>
            </a:extLst>
          </p:cNvPr>
          <p:cNvSpPr>
            <a:spLocks noGrp="1"/>
          </p:cNvSpPr>
          <p:nvPr>
            <p:ph type="title"/>
          </p:nvPr>
        </p:nvSpPr>
        <p:spPr>
          <a:xfrm>
            <a:off x="192505" y="365125"/>
            <a:ext cx="11678653" cy="968375"/>
          </a:xfrm>
        </p:spPr>
        <p:txBody>
          <a:bodyPr>
            <a:normAutofit fontScale="90000"/>
          </a:bodyPr>
          <a:lstStyle/>
          <a:p>
            <a:pPr algn="ctr"/>
            <a:r>
              <a:rPr lang="en-US" sz="3600" b="1" dirty="0"/>
              <a:t>Sea Monarch Board Meeting – March 26,2025</a:t>
            </a:r>
            <a:br>
              <a:rPr lang="en-US" sz="3600" b="1" dirty="0"/>
            </a:br>
            <a:r>
              <a:rPr lang="en-US" sz="3600" b="1" dirty="0"/>
              <a:t>Treasurer’s Report – Phase 2 Funding – Concrete Restoration</a:t>
            </a:r>
          </a:p>
        </p:txBody>
      </p:sp>
      <p:sp>
        <p:nvSpPr>
          <p:cNvPr id="3" name="Content Placeholder 2">
            <a:extLst>
              <a:ext uri="{FF2B5EF4-FFF2-40B4-BE49-F238E27FC236}">
                <a16:creationId xmlns:a16="http://schemas.microsoft.com/office/drawing/2014/main" id="{FDA2E831-DB62-64CC-C9A7-A80FA83B8BF6}"/>
              </a:ext>
            </a:extLst>
          </p:cNvPr>
          <p:cNvSpPr>
            <a:spLocks noGrp="1"/>
          </p:cNvSpPr>
          <p:nvPr>
            <p:ph idx="1"/>
          </p:nvPr>
        </p:nvSpPr>
        <p:spPr>
          <a:xfrm>
            <a:off x="838200" y="5550650"/>
            <a:ext cx="10515600" cy="968375"/>
          </a:xfrm>
        </p:spPr>
        <p:txBody>
          <a:bodyPr>
            <a:normAutofit fontScale="92500" lnSpcReduction="20000"/>
          </a:bodyPr>
          <a:lstStyle/>
          <a:p>
            <a:r>
              <a:rPr lang="en-US" sz="2000" dirty="0">
                <a:solidFill>
                  <a:srgbClr val="FF0000"/>
                </a:solidFill>
              </a:rPr>
              <a:t>Motion to accept Treasurer’s Report</a:t>
            </a:r>
          </a:p>
          <a:p>
            <a:r>
              <a:rPr lang="en-US" sz="2000" dirty="0"/>
              <a:t>Board Questions and Comment</a:t>
            </a:r>
          </a:p>
          <a:p>
            <a:r>
              <a:rPr lang="en-US" sz="2000" dirty="0"/>
              <a:t>Owner Questions and Comments</a:t>
            </a:r>
          </a:p>
          <a:p>
            <a:endParaRPr lang="en-US" sz="2000" dirty="0">
              <a:solidFill>
                <a:srgbClr val="FF0000"/>
              </a:solidFill>
            </a:endParaRPr>
          </a:p>
        </p:txBody>
      </p:sp>
      <p:sp>
        <p:nvSpPr>
          <p:cNvPr id="4" name="Date Placeholder 3">
            <a:extLst>
              <a:ext uri="{FF2B5EF4-FFF2-40B4-BE49-F238E27FC236}">
                <a16:creationId xmlns:a16="http://schemas.microsoft.com/office/drawing/2014/main" id="{2632D37D-525B-7CEA-5A98-DF77E6E32FBE}"/>
              </a:ext>
            </a:extLst>
          </p:cNvPr>
          <p:cNvSpPr>
            <a:spLocks noGrp="1"/>
          </p:cNvSpPr>
          <p:nvPr>
            <p:ph type="dt" sz="half" idx="10"/>
          </p:nvPr>
        </p:nvSpPr>
        <p:spPr/>
        <p:txBody>
          <a:bodyPr/>
          <a:lstStyle/>
          <a:p>
            <a:fld id="{B9618B94-ABE3-4026-95B2-79E729E89147}" type="datetime1">
              <a:rPr lang="en-US" smtClean="0"/>
              <a:t>3/25/2025</a:t>
            </a:fld>
            <a:endParaRPr lang="en-US"/>
          </a:p>
        </p:txBody>
      </p:sp>
      <p:sp>
        <p:nvSpPr>
          <p:cNvPr id="5" name="Footer Placeholder 4">
            <a:extLst>
              <a:ext uri="{FF2B5EF4-FFF2-40B4-BE49-F238E27FC236}">
                <a16:creationId xmlns:a16="http://schemas.microsoft.com/office/drawing/2014/main" id="{A01A78CE-F3F1-3F6B-E4EB-9FF059353ED9}"/>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BB6C5A1F-A151-D3B8-FB63-3701738FCDB0}"/>
              </a:ext>
            </a:extLst>
          </p:cNvPr>
          <p:cNvSpPr>
            <a:spLocks noGrp="1"/>
          </p:cNvSpPr>
          <p:nvPr>
            <p:ph type="sldNum" sz="quarter" idx="12"/>
          </p:nvPr>
        </p:nvSpPr>
        <p:spPr/>
        <p:txBody>
          <a:bodyPr/>
          <a:lstStyle/>
          <a:p>
            <a:fld id="{B7D36783-26B7-4CE1-B66E-AF6F25A33A6F}" type="slidenum">
              <a:rPr lang="en-US" smtClean="0"/>
              <a:t>4</a:t>
            </a:fld>
            <a:endParaRPr lang="en-US"/>
          </a:p>
        </p:txBody>
      </p:sp>
      <p:pic>
        <p:nvPicPr>
          <p:cNvPr id="8" name="Picture 7">
            <a:extLst>
              <a:ext uri="{FF2B5EF4-FFF2-40B4-BE49-F238E27FC236}">
                <a16:creationId xmlns:a16="http://schemas.microsoft.com/office/drawing/2014/main" id="{BDEACD27-8FEE-719E-CEEA-8F3832878FD3}"/>
              </a:ext>
            </a:extLst>
          </p:cNvPr>
          <p:cNvPicPr>
            <a:picLocks noChangeAspect="1"/>
          </p:cNvPicPr>
          <p:nvPr/>
        </p:nvPicPr>
        <p:blipFill>
          <a:blip r:embed="rId2"/>
          <a:stretch>
            <a:fillRect/>
          </a:stretch>
        </p:blipFill>
        <p:spPr>
          <a:xfrm>
            <a:off x="1505711" y="1359153"/>
            <a:ext cx="9321257" cy="4028821"/>
          </a:xfrm>
          <a:prstGeom prst="rect">
            <a:avLst/>
          </a:prstGeom>
        </p:spPr>
      </p:pic>
    </p:spTree>
    <p:extLst>
      <p:ext uri="{BB962C8B-B14F-4D97-AF65-F5344CB8AC3E}">
        <p14:creationId xmlns:p14="http://schemas.microsoft.com/office/powerpoint/2010/main" val="3163600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39646" y="0"/>
            <a:ext cx="1545715" cy="6858000"/>
            <a:chOff x="0" y="0"/>
            <a:chExt cx="610653" cy="2709333"/>
          </a:xfrm>
        </p:grpSpPr>
        <p:sp>
          <p:nvSpPr>
            <p:cNvPr id="3" name="Freeform 3"/>
            <p:cNvSpPr/>
            <p:nvPr/>
          </p:nvSpPr>
          <p:spPr>
            <a:xfrm>
              <a:off x="0" y="0"/>
              <a:ext cx="610653" cy="2709333"/>
            </a:xfrm>
            <a:custGeom>
              <a:avLst/>
              <a:gdLst/>
              <a:ahLst/>
              <a:cxnLst/>
              <a:rect l="l" t="t" r="r" b="b"/>
              <a:pathLst>
                <a:path w="610653" h="2709333">
                  <a:moveTo>
                    <a:pt x="0" y="0"/>
                  </a:moveTo>
                  <a:lnTo>
                    <a:pt x="610653" y="0"/>
                  </a:lnTo>
                  <a:lnTo>
                    <a:pt x="610653" y="2709333"/>
                  </a:lnTo>
                  <a:lnTo>
                    <a:pt x="0" y="2709333"/>
                  </a:lnTo>
                  <a:close/>
                </a:path>
              </a:pathLst>
            </a:custGeom>
            <a:solidFill>
              <a:srgbClr val="720505"/>
            </a:solidFill>
          </p:spPr>
          <p:txBody>
            <a:bodyPr/>
            <a:lstStyle/>
            <a:p>
              <a:endParaRPr lang="en-US" sz="1200"/>
            </a:p>
          </p:txBody>
        </p:sp>
        <p:sp>
          <p:nvSpPr>
            <p:cNvPr id="4" name="TextBox 4"/>
            <p:cNvSpPr txBox="1"/>
            <p:nvPr/>
          </p:nvSpPr>
          <p:spPr>
            <a:xfrm>
              <a:off x="0" y="-38100"/>
              <a:ext cx="610653" cy="2747433"/>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5" name="Group 5"/>
          <p:cNvGrpSpPr/>
          <p:nvPr/>
        </p:nvGrpSpPr>
        <p:grpSpPr>
          <a:xfrm>
            <a:off x="-756557" y="6403521"/>
            <a:ext cx="14616793" cy="454479"/>
            <a:chOff x="0" y="0"/>
            <a:chExt cx="5774535" cy="179547"/>
          </a:xfrm>
        </p:grpSpPr>
        <p:sp>
          <p:nvSpPr>
            <p:cNvPr id="6" name="Freeform 6"/>
            <p:cNvSpPr/>
            <p:nvPr/>
          </p:nvSpPr>
          <p:spPr>
            <a:xfrm>
              <a:off x="0" y="0"/>
              <a:ext cx="5774536" cy="179547"/>
            </a:xfrm>
            <a:custGeom>
              <a:avLst/>
              <a:gdLst/>
              <a:ahLst/>
              <a:cxnLst/>
              <a:rect l="l" t="t" r="r" b="b"/>
              <a:pathLst>
                <a:path w="5774536" h="179547">
                  <a:moveTo>
                    <a:pt x="0" y="0"/>
                  </a:moveTo>
                  <a:lnTo>
                    <a:pt x="5774536" y="0"/>
                  </a:lnTo>
                  <a:lnTo>
                    <a:pt x="5774536" y="179547"/>
                  </a:lnTo>
                  <a:lnTo>
                    <a:pt x="0" y="179547"/>
                  </a:lnTo>
                  <a:close/>
                </a:path>
              </a:pathLst>
            </a:custGeom>
            <a:solidFill>
              <a:srgbClr val="720505"/>
            </a:solidFill>
          </p:spPr>
          <p:txBody>
            <a:bodyPr/>
            <a:lstStyle/>
            <a:p>
              <a:endParaRPr lang="en-US" sz="1200"/>
            </a:p>
          </p:txBody>
        </p:sp>
        <p:sp>
          <p:nvSpPr>
            <p:cNvPr id="7" name="TextBox 7"/>
            <p:cNvSpPr txBox="1"/>
            <p:nvPr/>
          </p:nvSpPr>
          <p:spPr>
            <a:xfrm>
              <a:off x="0" y="-38100"/>
              <a:ext cx="5774535" cy="217647"/>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8" name="Group 8"/>
          <p:cNvGrpSpPr/>
          <p:nvPr/>
        </p:nvGrpSpPr>
        <p:grpSpPr>
          <a:xfrm>
            <a:off x="-654957" y="-1587483"/>
            <a:ext cx="14616793" cy="2057400"/>
            <a:chOff x="0" y="0"/>
            <a:chExt cx="5774535" cy="812800"/>
          </a:xfrm>
        </p:grpSpPr>
        <p:sp>
          <p:nvSpPr>
            <p:cNvPr id="9" name="Freeform 9"/>
            <p:cNvSpPr/>
            <p:nvPr/>
          </p:nvSpPr>
          <p:spPr>
            <a:xfrm>
              <a:off x="0" y="0"/>
              <a:ext cx="5774536" cy="812800"/>
            </a:xfrm>
            <a:custGeom>
              <a:avLst/>
              <a:gdLst/>
              <a:ahLst/>
              <a:cxnLst/>
              <a:rect l="l" t="t" r="r" b="b"/>
              <a:pathLst>
                <a:path w="5774536" h="812800">
                  <a:moveTo>
                    <a:pt x="0" y="0"/>
                  </a:moveTo>
                  <a:lnTo>
                    <a:pt x="5774536" y="0"/>
                  </a:lnTo>
                  <a:lnTo>
                    <a:pt x="5774536" y="812800"/>
                  </a:lnTo>
                  <a:lnTo>
                    <a:pt x="0" y="812800"/>
                  </a:lnTo>
                  <a:close/>
                </a:path>
              </a:pathLst>
            </a:custGeom>
            <a:solidFill>
              <a:srgbClr val="720505"/>
            </a:solidFill>
          </p:spPr>
          <p:txBody>
            <a:bodyPr/>
            <a:lstStyle/>
            <a:p>
              <a:endParaRPr lang="en-US" sz="1200"/>
            </a:p>
          </p:txBody>
        </p:sp>
        <p:sp>
          <p:nvSpPr>
            <p:cNvPr id="10" name="TextBox 10"/>
            <p:cNvSpPr txBox="1"/>
            <p:nvPr/>
          </p:nvSpPr>
          <p:spPr>
            <a:xfrm>
              <a:off x="0" y="-38100"/>
              <a:ext cx="5774535" cy="850900"/>
            </a:xfrm>
            <a:prstGeom prst="rect">
              <a:avLst/>
            </a:prstGeom>
          </p:spPr>
          <p:txBody>
            <a:bodyPr lIns="33867" tIns="33867" rIns="33867" bIns="33867" rtlCol="0" anchor="ctr"/>
            <a:lstStyle/>
            <a:p>
              <a:pPr algn="ctr">
                <a:lnSpc>
                  <a:spcPts val="1773"/>
                </a:lnSpc>
                <a:spcBef>
                  <a:spcPct val="0"/>
                </a:spcBef>
              </a:pPr>
              <a:endParaRPr sz="1200"/>
            </a:p>
          </p:txBody>
        </p:sp>
      </p:grpSp>
      <p:sp>
        <p:nvSpPr>
          <p:cNvPr id="11" name="Freeform 11"/>
          <p:cNvSpPr/>
          <p:nvPr/>
        </p:nvSpPr>
        <p:spPr>
          <a:xfrm>
            <a:off x="6675463" y="469918"/>
            <a:ext cx="5516537" cy="1323969"/>
          </a:xfrm>
          <a:custGeom>
            <a:avLst/>
            <a:gdLst/>
            <a:ahLst/>
            <a:cxnLst/>
            <a:rect l="l" t="t" r="r" b="b"/>
            <a:pathLst>
              <a:path w="8274806" h="1985953">
                <a:moveTo>
                  <a:pt x="0" y="0"/>
                </a:moveTo>
                <a:lnTo>
                  <a:pt x="8274806" y="0"/>
                </a:lnTo>
                <a:lnTo>
                  <a:pt x="8274806" y="1985953"/>
                </a:lnTo>
                <a:lnTo>
                  <a:pt x="0" y="19859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12" name="Freeform 12"/>
          <p:cNvSpPr/>
          <p:nvPr/>
        </p:nvSpPr>
        <p:spPr>
          <a:xfrm flipV="1">
            <a:off x="6675463" y="5079553"/>
            <a:ext cx="5516537" cy="1323969"/>
          </a:xfrm>
          <a:custGeom>
            <a:avLst/>
            <a:gdLst/>
            <a:ahLst/>
            <a:cxnLst/>
            <a:rect l="l" t="t" r="r" b="b"/>
            <a:pathLst>
              <a:path w="8274806" h="1985953">
                <a:moveTo>
                  <a:pt x="0" y="1985953"/>
                </a:moveTo>
                <a:lnTo>
                  <a:pt x="8274806" y="1985953"/>
                </a:lnTo>
                <a:lnTo>
                  <a:pt x="8274806" y="0"/>
                </a:lnTo>
                <a:lnTo>
                  <a:pt x="0" y="0"/>
                </a:lnTo>
                <a:lnTo>
                  <a:pt x="0" y="198595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13" name="Freeform 13"/>
          <p:cNvSpPr/>
          <p:nvPr/>
        </p:nvSpPr>
        <p:spPr>
          <a:xfrm rot="-6374308">
            <a:off x="7671642" y="4434862"/>
            <a:ext cx="1289382" cy="1289382"/>
          </a:xfrm>
          <a:custGeom>
            <a:avLst/>
            <a:gdLst/>
            <a:ahLst/>
            <a:cxnLst/>
            <a:rect l="l" t="t" r="r" b="b"/>
            <a:pathLst>
              <a:path w="1934073" h="1934073">
                <a:moveTo>
                  <a:pt x="0" y="0"/>
                </a:moveTo>
                <a:lnTo>
                  <a:pt x="1934074" y="0"/>
                </a:lnTo>
                <a:lnTo>
                  <a:pt x="1934074" y="1934073"/>
                </a:lnTo>
                <a:lnTo>
                  <a:pt x="0" y="19340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4" name="Freeform 14"/>
          <p:cNvSpPr/>
          <p:nvPr/>
        </p:nvSpPr>
        <p:spPr>
          <a:xfrm>
            <a:off x="7517083" y="1364578"/>
            <a:ext cx="1289382" cy="1289382"/>
          </a:xfrm>
          <a:custGeom>
            <a:avLst/>
            <a:gdLst/>
            <a:ahLst/>
            <a:cxnLst/>
            <a:rect l="l" t="t" r="r" b="b"/>
            <a:pathLst>
              <a:path w="1934073" h="1934073">
                <a:moveTo>
                  <a:pt x="0" y="0"/>
                </a:moveTo>
                <a:lnTo>
                  <a:pt x="1934073" y="0"/>
                </a:lnTo>
                <a:lnTo>
                  <a:pt x="1934073" y="1934073"/>
                </a:lnTo>
                <a:lnTo>
                  <a:pt x="0" y="19340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5" name="Freeform 15"/>
          <p:cNvSpPr/>
          <p:nvPr/>
        </p:nvSpPr>
        <p:spPr>
          <a:xfrm>
            <a:off x="7747572" y="1337051"/>
            <a:ext cx="4161651" cy="4161651"/>
          </a:xfrm>
          <a:custGeom>
            <a:avLst/>
            <a:gdLst/>
            <a:ahLst/>
            <a:cxnLst/>
            <a:rect l="l" t="t" r="r" b="b"/>
            <a:pathLst>
              <a:path w="6242477" h="6242477">
                <a:moveTo>
                  <a:pt x="0" y="0"/>
                </a:moveTo>
                <a:lnTo>
                  <a:pt x="6242477" y="0"/>
                </a:lnTo>
                <a:lnTo>
                  <a:pt x="6242477" y="6242477"/>
                </a:lnTo>
                <a:lnTo>
                  <a:pt x="0" y="62424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grpSp>
        <p:nvGrpSpPr>
          <p:cNvPr id="16" name="Group 16"/>
          <p:cNvGrpSpPr/>
          <p:nvPr/>
        </p:nvGrpSpPr>
        <p:grpSpPr>
          <a:xfrm>
            <a:off x="7861492" y="1450970"/>
            <a:ext cx="3933810" cy="3933810"/>
            <a:chOff x="0" y="0"/>
            <a:chExt cx="6350000" cy="6350000"/>
          </a:xfrm>
        </p:grpSpPr>
        <p:sp>
          <p:nvSpPr>
            <p:cNvPr id="17" name="Freeform 17"/>
            <p:cNvSpPr/>
            <p:nvPr/>
          </p:nvSpPr>
          <p:spPr>
            <a:xfrm>
              <a:off x="0" y="0"/>
              <a:ext cx="6350000" cy="6350000"/>
            </a:xfrm>
            <a:custGeom>
              <a:avLst/>
              <a:gdLst/>
              <a:ahLst/>
              <a:cxnLst/>
              <a:rect l="l" t="t" r="r" b="b"/>
              <a:pathLst>
                <a:path w="6350000" h="6350000">
                  <a:moveTo>
                    <a:pt x="4490085" y="0"/>
                  </a:moveTo>
                  <a:lnTo>
                    <a:pt x="1859915" y="0"/>
                  </a:lnTo>
                  <a:lnTo>
                    <a:pt x="0" y="1859915"/>
                  </a:lnTo>
                  <a:lnTo>
                    <a:pt x="0" y="4490085"/>
                  </a:lnTo>
                  <a:lnTo>
                    <a:pt x="1859915" y="6350000"/>
                  </a:lnTo>
                  <a:lnTo>
                    <a:pt x="4490085" y="6350000"/>
                  </a:lnTo>
                  <a:lnTo>
                    <a:pt x="6350000" y="4490085"/>
                  </a:lnTo>
                  <a:lnTo>
                    <a:pt x="6350000" y="1859915"/>
                  </a:lnTo>
                  <a:close/>
                </a:path>
              </a:pathLst>
            </a:custGeom>
            <a:blipFill>
              <a:blip r:embed="rId8"/>
              <a:stretch>
                <a:fillRect l="-25136" r="-25136"/>
              </a:stretch>
            </a:blipFill>
            <a:ln w="123825" cap="sq">
              <a:solidFill>
                <a:srgbClr val="720505"/>
              </a:solidFill>
              <a:prstDash val="solid"/>
              <a:miter/>
            </a:ln>
          </p:spPr>
          <p:txBody>
            <a:bodyPr/>
            <a:lstStyle/>
            <a:p>
              <a:endParaRPr lang="en-US" sz="1200"/>
            </a:p>
          </p:txBody>
        </p:sp>
      </p:grpSp>
      <p:sp>
        <p:nvSpPr>
          <p:cNvPr id="18" name="Freeform 18"/>
          <p:cNvSpPr/>
          <p:nvPr/>
        </p:nvSpPr>
        <p:spPr>
          <a:xfrm>
            <a:off x="11037826" y="5810767"/>
            <a:ext cx="2017301" cy="361433"/>
          </a:xfrm>
          <a:custGeom>
            <a:avLst/>
            <a:gdLst/>
            <a:ahLst/>
            <a:cxnLst/>
            <a:rect l="l" t="t" r="r" b="b"/>
            <a:pathLst>
              <a:path w="3025951" h="542150">
                <a:moveTo>
                  <a:pt x="0" y="0"/>
                </a:moveTo>
                <a:lnTo>
                  <a:pt x="3025952" y="0"/>
                </a:lnTo>
                <a:lnTo>
                  <a:pt x="3025952" y="542150"/>
                </a:lnTo>
                <a:lnTo>
                  <a:pt x="0" y="54215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200"/>
          </a:p>
        </p:txBody>
      </p:sp>
      <p:sp>
        <p:nvSpPr>
          <p:cNvPr id="19" name="Freeform 19"/>
          <p:cNvSpPr/>
          <p:nvPr/>
        </p:nvSpPr>
        <p:spPr>
          <a:xfrm>
            <a:off x="-912725" y="-80058"/>
            <a:ext cx="2017301" cy="361433"/>
          </a:xfrm>
          <a:custGeom>
            <a:avLst/>
            <a:gdLst/>
            <a:ahLst/>
            <a:cxnLst/>
            <a:rect l="l" t="t" r="r" b="b"/>
            <a:pathLst>
              <a:path w="3025951" h="542150">
                <a:moveTo>
                  <a:pt x="0" y="0"/>
                </a:moveTo>
                <a:lnTo>
                  <a:pt x="3025951" y="0"/>
                </a:lnTo>
                <a:lnTo>
                  <a:pt x="3025951" y="542150"/>
                </a:lnTo>
                <a:lnTo>
                  <a:pt x="0" y="54215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200"/>
          </a:p>
        </p:txBody>
      </p:sp>
      <p:sp>
        <p:nvSpPr>
          <p:cNvPr id="20" name="Freeform 20"/>
          <p:cNvSpPr/>
          <p:nvPr/>
        </p:nvSpPr>
        <p:spPr>
          <a:xfrm>
            <a:off x="-756557" y="3752337"/>
            <a:ext cx="1397471" cy="1638826"/>
          </a:xfrm>
          <a:custGeom>
            <a:avLst/>
            <a:gdLst/>
            <a:ahLst/>
            <a:cxnLst/>
            <a:rect l="l" t="t" r="r" b="b"/>
            <a:pathLst>
              <a:path w="2096207" h="2458239">
                <a:moveTo>
                  <a:pt x="0" y="0"/>
                </a:moveTo>
                <a:lnTo>
                  <a:pt x="2096208" y="0"/>
                </a:lnTo>
                <a:lnTo>
                  <a:pt x="2096208" y="2458239"/>
                </a:lnTo>
                <a:lnTo>
                  <a:pt x="0" y="245823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200"/>
          </a:p>
        </p:txBody>
      </p:sp>
      <p:sp>
        <p:nvSpPr>
          <p:cNvPr id="21" name="Freeform 21"/>
          <p:cNvSpPr/>
          <p:nvPr/>
        </p:nvSpPr>
        <p:spPr>
          <a:xfrm>
            <a:off x="199303" y="675277"/>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3"/>
            <a:stretch>
              <a:fillRect/>
            </a:stretch>
          </a:blipFill>
        </p:spPr>
        <p:txBody>
          <a:bodyPr/>
          <a:lstStyle/>
          <a:p>
            <a:endParaRPr lang="en-US" sz="1200"/>
          </a:p>
        </p:txBody>
      </p:sp>
      <p:sp>
        <p:nvSpPr>
          <p:cNvPr id="22" name="TextBox 22"/>
          <p:cNvSpPr txBox="1"/>
          <p:nvPr/>
        </p:nvSpPr>
        <p:spPr>
          <a:xfrm>
            <a:off x="95926" y="2895260"/>
            <a:ext cx="8170409" cy="857222"/>
          </a:xfrm>
          <a:prstGeom prst="rect">
            <a:avLst/>
          </a:prstGeom>
        </p:spPr>
        <p:txBody>
          <a:bodyPr lIns="0" tIns="0" rIns="0" bIns="0" rtlCol="0" anchor="t">
            <a:spAutoFit/>
          </a:bodyPr>
          <a:lstStyle/>
          <a:p>
            <a:pPr>
              <a:lnSpc>
                <a:spcPts val="6550"/>
              </a:lnSpc>
              <a:spcBef>
                <a:spcPct val="0"/>
              </a:spcBef>
            </a:pPr>
            <a:r>
              <a:rPr lang="en-US" sz="7616">
                <a:solidFill>
                  <a:srgbClr val="720505"/>
                </a:solidFill>
                <a:latin typeface="Alata"/>
                <a:ea typeface="Alata"/>
                <a:cs typeface="Alata"/>
                <a:sym typeface="Alata"/>
              </a:rPr>
              <a:t>CONDOMINIUM</a:t>
            </a:r>
          </a:p>
        </p:txBody>
      </p:sp>
      <p:sp>
        <p:nvSpPr>
          <p:cNvPr id="23" name="TextBox 23"/>
          <p:cNvSpPr txBox="1"/>
          <p:nvPr/>
        </p:nvSpPr>
        <p:spPr>
          <a:xfrm>
            <a:off x="275205" y="1879803"/>
            <a:ext cx="8594217" cy="845681"/>
          </a:xfrm>
          <a:prstGeom prst="rect">
            <a:avLst/>
          </a:prstGeom>
        </p:spPr>
        <p:txBody>
          <a:bodyPr lIns="0" tIns="0" rIns="0" bIns="0" rtlCol="0" anchor="t">
            <a:spAutoFit/>
          </a:bodyPr>
          <a:lstStyle/>
          <a:p>
            <a:pPr>
              <a:lnSpc>
                <a:spcPts val="6493"/>
              </a:lnSpc>
            </a:pPr>
            <a:r>
              <a:rPr lang="en-US" sz="7550">
                <a:solidFill>
                  <a:srgbClr val="720505"/>
                </a:solidFill>
                <a:latin typeface="Alata"/>
                <a:ea typeface="Alata"/>
                <a:cs typeface="Alata"/>
                <a:sym typeface="Alata"/>
              </a:rPr>
              <a:t>SEA MONARCH</a:t>
            </a:r>
          </a:p>
        </p:txBody>
      </p:sp>
      <p:sp>
        <p:nvSpPr>
          <p:cNvPr id="24" name="TextBox 24"/>
          <p:cNvSpPr txBox="1"/>
          <p:nvPr/>
        </p:nvSpPr>
        <p:spPr>
          <a:xfrm>
            <a:off x="1037655" y="4245768"/>
            <a:ext cx="5973299" cy="589905"/>
          </a:xfrm>
          <a:prstGeom prst="rect">
            <a:avLst/>
          </a:prstGeom>
        </p:spPr>
        <p:txBody>
          <a:bodyPr lIns="0" tIns="0" rIns="0" bIns="0" rtlCol="0" anchor="t">
            <a:spAutoFit/>
          </a:bodyPr>
          <a:lstStyle/>
          <a:p>
            <a:pPr>
              <a:lnSpc>
                <a:spcPts val="2314"/>
              </a:lnSpc>
            </a:pPr>
            <a:r>
              <a:rPr lang="en-US" sz="2123" spc="99">
                <a:solidFill>
                  <a:srgbClr val="000000"/>
                </a:solidFill>
                <a:latin typeface="Aleo"/>
                <a:ea typeface="Aleo"/>
                <a:cs typeface="Aleo"/>
                <a:sym typeface="Aleo"/>
              </a:rPr>
              <a:t>Board Meeting - Project Update </a:t>
            </a:r>
          </a:p>
          <a:p>
            <a:pPr>
              <a:lnSpc>
                <a:spcPts val="2314"/>
              </a:lnSpc>
            </a:pPr>
            <a:r>
              <a:rPr lang="en-US" sz="2123" spc="99">
                <a:solidFill>
                  <a:srgbClr val="000000"/>
                </a:solidFill>
                <a:latin typeface="Aleo"/>
                <a:ea typeface="Aleo"/>
                <a:cs typeface="Aleo"/>
                <a:sym typeface="Aleo"/>
              </a:rPr>
              <a:t>March 25, 2025</a:t>
            </a:r>
          </a:p>
        </p:txBody>
      </p:sp>
      <p:sp>
        <p:nvSpPr>
          <p:cNvPr id="25" name="TextBox 25"/>
          <p:cNvSpPr txBox="1"/>
          <p:nvPr/>
        </p:nvSpPr>
        <p:spPr>
          <a:xfrm>
            <a:off x="462002" y="5487021"/>
            <a:ext cx="1623750" cy="269304"/>
          </a:xfrm>
          <a:prstGeom prst="rect">
            <a:avLst/>
          </a:prstGeom>
        </p:spPr>
        <p:txBody>
          <a:bodyPr lIns="0" tIns="0" rIns="0" bIns="0" rtlCol="0" anchor="t">
            <a:spAutoFit/>
          </a:bodyPr>
          <a:lstStyle/>
          <a:p>
            <a:pPr>
              <a:lnSpc>
                <a:spcPts val="2091"/>
              </a:lnSpc>
            </a:pPr>
            <a:r>
              <a:rPr lang="en-US" sz="1918" spc="90">
                <a:solidFill>
                  <a:srgbClr val="FFFFFF"/>
                </a:solidFill>
                <a:latin typeface="Aleo"/>
                <a:ea typeface="Aleo"/>
                <a:cs typeface="Aleo"/>
                <a:sym typeface="Aleo"/>
              </a:rPr>
              <a:t>Presented by </a:t>
            </a:r>
          </a:p>
        </p:txBody>
      </p:sp>
      <p:sp>
        <p:nvSpPr>
          <p:cNvPr id="26" name="TextBox 26"/>
          <p:cNvSpPr txBox="1"/>
          <p:nvPr/>
        </p:nvSpPr>
        <p:spPr>
          <a:xfrm>
            <a:off x="2872315" y="5487021"/>
            <a:ext cx="1987803" cy="269304"/>
          </a:xfrm>
          <a:prstGeom prst="rect">
            <a:avLst/>
          </a:prstGeom>
        </p:spPr>
        <p:txBody>
          <a:bodyPr lIns="0" tIns="0" rIns="0" bIns="0" rtlCol="0" anchor="t">
            <a:spAutoFit/>
          </a:bodyPr>
          <a:lstStyle/>
          <a:p>
            <a:pPr>
              <a:lnSpc>
                <a:spcPts val="2091"/>
              </a:lnSpc>
            </a:pPr>
            <a:r>
              <a:rPr lang="en-US" sz="1918" spc="90">
                <a:solidFill>
                  <a:srgbClr val="FFFFFF"/>
                </a:solidFill>
                <a:latin typeface="Aleo"/>
                <a:ea typeface="Aleo"/>
                <a:cs typeface="Aleo"/>
                <a:sym typeface="Aleo"/>
              </a:rPr>
              <a:t>Olivia Wilson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479969" flipH="1">
            <a:off x="-2251885" y="4793098"/>
            <a:ext cx="4864945" cy="1945978"/>
          </a:xfrm>
          <a:custGeom>
            <a:avLst/>
            <a:gdLst/>
            <a:ahLst/>
            <a:cxnLst/>
            <a:rect l="l" t="t" r="r" b="b"/>
            <a:pathLst>
              <a:path w="7297417" h="2918967">
                <a:moveTo>
                  <a:pt x="7297416" y="0"/>
                </a:moveTo>
                <a:lnTo>
                  <a:pt x="0" y="0"/>
                </a:lnTo>
                <a:lnTo>
                  <a:pt x="0" y="2918967"/>
                </a:lnTo>
                <a:lnTo>
                  <a:pt x="7297416" y="2918967"/>
                </a:lnTo>
                <a:lnTo>
                  <a:pt x="729741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3" name="Freeform 3"/>
          <p:cNvSpPr/>
          <p:nvPr/>
        </p:nvSpPr>
        <p:spPr>
          <a:xfrm rot="-462226" flipH="1" flipV="1">
            <a:off x="-294531" y="-59596"/>
            <a:ext cx="7703757" cy="1540751"/>
          </a:xfrm>
          <a:custGeom>
            <a:avLst/>
            <a:gdLst/>
            <a:ahLst/>
            <a:cxnLst/>
            <a:rect l="l" t="t" r="r" b="b"/>
            <a:pathLst>
              <a:path w="11555636" h="2311127">
                <a:moveTo>
                  <a:pt x="11555636" y="2311127"/>
                </a:moveTo>
                <a:lnTo>
                  <a:pt x="0" y="2311127"/>
                </a:lnTo>
                <a:lnTo>
                  <a:pt x="0" y="0"/>
                </a:lnTo>
                <a:lnTo>
                  <a:pt x="11555636" y="0"/>
                </a:lnTo>
                <a:lnTo>
                  <a:pt x="11555636" y="2311127"/>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grpSp>
        <p:nvGrpSpPr>
          <p:cNvPr id="4" name="Group 4"/>
          <p:cNvGrpSpPr/>
          <p:nvPr/>
        </p:nvGrpSpPr>
        <p:grpSpPr>
          <a:xfrm>
            <a:off x="-756557" y="6403521"/>
            <a:ext cx="14616793" cy="454479"/>
            <a:chOff x="0" y="0"/>
            <a:chExt cx="5774535" cy="179547"/>
          </a:xfrm>
        </p:grpSpPr>
        <p:sp>
          <p:nvSpPr>
            <p:cNvPr id="5" name="Freeform 5"/>
            <p:cNvSpPr/>
            <p:nvPr/>
          </p:nvSpPr>
          <p:spPr>
            <a:xfrm>
              <a:off x="0" y="0"/>
              <a:ext cx="5774536" cy="179547"/>
            </a:xfrm>
            <a:custGeom>
              <a:avLst/>
              <a:gdLst/>
              <a:ahLst/>
              <a:cxnLst/>
              <a:rect l="l" t="t" r="r" b="b"/>
              <a:pathLst>
                <a:path w="5774536" h="179547">
                  <a:moveTo>
                    <a:pt x="0" y="0"/>
                  </a:moveTo>
                  <a:lnTo>
                    <a:pt x="5774536" y="0"/>
                  </a:lnTo>
                  <a:lnTo>
                    <a:pt x="5774536" y="179547"/>
                  </a:lnTo>
                  <a:lnTo>
                    <a:pt x="0" y="179547"/>
                  </a:lnTo>
                  <a:close/>
                </a:path>
              </a:pathLst>
            </a:custGeom>
            <a:solidFill>
              <a:srgbClr val="720505"/>
            </a:solidFill>
          </p:spPr>
          <p:txBody>
            <a:bodyPr/>
            <a:lstStyle/>
            <a:p>
              <a:endParaRPr lang="en-US" sz="1200"/>
            </a:p>
          </p:txBody>
        </p:sp>
        <p:sp>
          <p:nvSpPr>
            <p:cNvPr id="6" name="TextBox 6"/>
            <p:cNvSpPr txBox="1"/>
            <p:nvPr/>
          </p:nvSpPr>
          <p:spPr>
            <a:xfrm>
              <a:off x="0" y="-38100"/>
              <a:ext cx="5774535" cy="217647"/>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TextBox 7"/>
          <p:cNvSpPr txBox="1"/>
          <p:nvPr/>
        </p:nvSpPr>
        <p:spPr>
          <a:xfrm>
            <a:off x="607468" y="1675386"/>
            <a:ext cx="8788612" cy="1692771"/>
          </a:xfrm>
          <a:prstGeom prst="rect">
            <a:avLst/>
          </a:prstGeom>
        </p:spPr>
        <p:txBody>
          <a:bodyPr lIns="0" tIns="0" rIns="0" bIns="0" rtlCol="0" anchor="t">
            <a:spAutoFit/>
          </a:bodyPr>
          <a:lstStyle/>
          <a:p>
            <a:pPr algn="ctr">
              <a:lnSpc>
                <a:spcPts val="2605"/>
              </a:lnSpc>
            </a:pPr>
            <a:r>
              <a:rPr lang="en-US" sz="2389" spc="112">
                <a:solidFill>
                  <a:srgbClr val="000000"/>
                </a:solidFill>
                <a:latin typeface="Aleo"/>
                <a:ea typeface="Aleo"/>
                <a:cs typeface="Aleo"/>
                <a:sym typeface="Aleo"/>
              </a:rPr>
              <a:t>Completed</a:t>
            </a:r>
          </a:p>
          <a:p>
            <a:pPr algn="ctr">
              <a:lnSpc>
                <a:spcPts val="2605"/>
              </a:lnSpc>
            </a:pPr>
            <a:endParaRPr lang="en-US" sz="2389" spc="112">
              <a:solidFill>
                <a:srgbClr val="000000"/>
              </a:solidFill>
              <a:latin typeface="Aleo"/>
              <a:ea typeface="Aleo"/>
              <a:cs typeface="Aleo"/>
              <a:sym typeface="Aleo"/>
            </a:endParaRPr>
          </a:p>
          <a:p>
            <a:pPr algn="ctr">
              <a:lnSpc>
                <a:spcPts val="1951"/>
              </a:lnSpc>
            </a:pPr>
            <a:r>
              <a:rPr lang="en-US" sz="1789" spc="84">
                <a:solidFill>
                  <a:srgbClr val="000000"/>
                </a:solidFill>
                <a:latin typeface="Aleo"/>
                <a:ea typeface="Aleo"/>
                <a:cs typeface="Aleo"/>
                <a:sym typeface="Aleo"/>
              </a:rPr>
              <a:t>-Inside Unit Sprinkler Installation PH-3</a:t>
            </a:r>
          </a:p>
          <a:p>
            <a:pPr algn="ctr">
              <a:lnSpc>
                <a:spcPts val="1951"/>
              </a:lnSpc>
            </a:pPr>
            <a:r>
              <a:rPr lang="en-US" sz="1789" spc="84">
                <a:solidFill>
                  <a:srgbClr val="000000"/>
                </a:solidFill>
                <a:latin typeface="Aleo"/>
                <a:ea typeface="Aleo"/>
                <a:cs typeface="Aleo"/>
                <a:sym typeface="Aleo"/>
              </a:rPr>
              <a:t>-Hallway main on central hallway PH-3</a:t>
            </a:r>
          </a:p>
          <a:p>
            <a:pPr algn="ctr">
              <a:lnSpc>
                <a:spcPts val="1951"/>
              </a:lnSpc>
            </a:pPr>
            <a:r>
              <a:rPr lang="en-US" sz="1789" spc="84">
                <a:solidFill>
                  <a:srgbClr val="000000"/>
                </a:solidFill>
                <a:latin typeface="Aleo"/>
                <a:ea typeface="Aleo"/>
                <a:cs typeface="Aleo"/>
                <a:sym typeface="Aleo"/>
              </a:rPr>
              <a:t>-Hallway main by the window completed until the 14th floor</a:t>
            </a:r>
          </a:p>
          <a:p>
            <a:pPr algn="ctr">
              <a:lnSpc>
                <a:spcPts val="1951"/>
              </a:lnSpc>
            </a:pPr>
            <a:r>
              <a:rPr lang="en-US" sz="1789" spc="84">
                <a:solidFill>
                  <a:srgbClr val="000000"/>
                </a:solidFill>
                <a:latin typeface="Aleo"/>
                <a:ea typeface="Aleo"/>
                <a:cs typeface="Aleo"/>
                <a:sym typeface="Aleo"/>
              </a:rPr>
              <a:t>-Sprinkler backbone and hallway connections completed, pending PH and 3rd</a:t>
            </a:r>
          </a:p>
        </p:txBody>
      </p:sp>
      <p:sp>
        <p:nvSpPr>
          <p:cNvPr id="8" name="TextBox 8"/>
          <p:cNvSpPr txBox="1"/>
          <p:nvPr/>
        </p:nvSpPr>
        <p:spPr>
          <a:xfrm>
            <a:off x="3158901" y="5492624"/>
            <a:ext cx="1293963" cy="923330"/>
          </a:xfrm>
          <a:prstGeom prst="rect">
            <a:avLst/>
          </a:prstGeom>
        </p:spPr>
        <p:txBody>
          <a:bodyPr lIns="0" tIns="0" rIns="0" bIns="0" rtlCol="0" anchor="t">
            <a:spAutoFit/>
          </a:bodyPr>
          <a:lstStyle/>
          <a:p>
            <a:pPr>
              <a:lnSpc>
                <a:spcPts val="1801"/>
              </a:lnSpc>
            </a:pPr>
            <a:r>
              <a:rPr lang="en-US" sz="1652" spc="77">
                <a:solidFill>
                  <a:srgbClr val="000000"/>
                </a:solidFill>
                <a:latin typeface="Aleo"/>
                <a:ea typeface="Aleo"/>
                <a:cs typeface="Aleo"/>
                <a:sym typeface="Aleo"/>
              </a:rPr>
              <a:t>Inside Unit Rough Prep &amp; Inspection</a:t>
            </a:r>
          </a:p>
          <a:p>
            <a:pPr>
              <a:lnSpc>
                <a:spcPts val="1801"/>
              </a:lnSpc>
            </a:pPr>
            <a:r>
              <a:rPr lang="en-US" sz="1652" spc="77">
                <a:solidFill>
                  <a:srgbClr val="000000"/>
                </a:solidFill>
                <a:latin typeface="Aleo"/>
                <a:ea typeface="Aleo"/>
                <a:cs typeface="Aleo"/>
                <a:sym typeface="Aleo"/>
              </a:rPr>
              <a:t>05/09/25</a:t>
            </a:r>
          </a:p>
        </p:txBody>
      </p:sp>
      <p:sp>
        <p:nvSpPr>
          <p:cNvPr id="9" name="Freeform 9"/>
          <p:cNvSpPr/>
          <p:nvPr/>
        </p:nvSpPr>
        <p:spPr>
          <a:xfrm>
            <a:off x="7737980" y="2547235"/>
            <a:ext cx="4775587" cy="3856287"/>
          </a:xfrm>
          <a:custGeom>
            <a:avLst/>
            <a:gdLst/>
            <a:ahLst/>
            <a:cxnLst/>
            <a:rect l="l" t="t" r="r" b="b"/>
            <a:pathLst>
              <a:path w="7163381" h="5784430">
                <a:moveTo>
                  <a:pt x="0" y="0"/>
                </a:moveTo>
                <a:lnTo>
                  <a:pt x="7163382" y="0"/>
                </a:lnTo>
                <a:lnTo>
                  <a:pt x="7163382" y="5784430"/>
                </a:lnTo>
                <a:lnTo>
                  <a:pt x="0" y="57844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0" name="Freeform 10"/>
          <p:cNvSpPr/>
          <p:nvPr/>
        </p:nvSpPr>
        <p:spPr>
          <a:xfrm rot="10303012" flipH="1" flipV="1">
            <a:off x="-7034696" y="-1254420"/>
            <a:ext cx="10077999" cy="2015600"/>
          </a:xfrm>
          <a:custGeom>
            <a:avLst/>
            <a:gdLst/>
            <a:ahLst/>
            <a:cxnLst/>
            <a:rect l="l" t="t" r="r" b="b"/>
            <a:pathLst>
              <a:path w="15116999" h="3023400">
                <a:moveTo>
                  <a:pt x="15116999" y="3023400"/>
                </a:moveTo>
                <a:lnTo>
                  <a:pt x="0" y="3023400"/>
                </a:lnTo>
                <a:lnTo>
                  <a:pt x="0" y="0"/>
                </a:lnTo>
                <a:lnTo>
                  <a:pt x="15116999" y="0"/>
                </a:lnTo>
                <a:lnTo>
                  <a:pt x="15116999" y="302340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1" name="Freeform 11"/>
          <p:cNvSpPr/>
          <p:nvPr/>
        </p:nvSpPr>
        <p:spPr>
          <a:xfrm>
            <a:off x="10804725" y="1476610"/>
            <a:ext cx="2017301" cy="361433"/>
          </a:xfrm>
          <a:custGeom>
            <a:avLst/>
            <a:gdLst/>
            <a:ahLst/>
            <a:cxnLst/>
            <a:rect l="l" t="t" r="r" b="b"/>
            <a:pathLst>
              <a:path w="3025951" h="542150">
                <a:moveTo>
                  <a:pt x="0" y="0"/>
                </a:moveTo>
                <a:lnTo>
                  <a:pt x="3025951" y="0"/>
                </a:lnTo>
                <a:lnTo>
                  <a:pt x="3025951" y="542149"/>
                </a:lnTo>
                <a:lnTo>
                  <a:pt x="0" y="54214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2" name="Freeform 12"/>
          <p:cNvSpPr/>
          <p:nvPr/>
        </p:nvSpPr>
        <p:spPr>
          <a:xfrm>
            <a:off x="4979515" y="6222805"/>
            <a:ext cx="2017301" cy="361433"/>
          </a:xfrm>
          <a:custGeom>
            <a:avLst/>
            <a:gdLst/>
            <a:ahLst/>
            <a:cxnLst/>
            <a:rect l="l" t="t" r="r" b="b"/>
            <a:pathLst>
              <a:path w="3025951" h="542150">
                <a:moveTo>
                  <a:pt x="0" y="0"/>
                </a:moveTo>
                <a:lnTo>
                  <a:pt x="3025951" y="0"/>
                </a:lnTo>
                <a:lnTo>
                  <a:pt x="3025951" y="542150"/>
                </a:lnTo>
                <a:lnTo>
                  <a:pt x="0" y="54215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3" name="Freeform 13"/>
          <p:cNvSpPr/>
          <p:nvPr/>
        </p:nvSpPr>
        <p:spPr>
          <a:xfrm>
            <a:off x="-912725" y="2447290"/>
            <a:ext cx="1397471" cy="1638826"/>
          </a:xfrm>
          <a:custGeom>
            <a:avLst/>
            <a:gdLst/>
            <a:ahLst/>
            <a:cxnLst/>
            <a:rect l="l" t="t" r="r" b="b"/>
            <a:pathLst>
              <a:path w="2096207" h="2458239">
                <a:moveTo>
                  <a:pt x="0" y="0"/>
                </a:moveTo>
                <a:lnTo>
                  <a:pt x="2096207" y="0"/>
                </a:lnTo>
                <a:lnTo>
                  <a:pt x="2096207" y="2458239"/>
                </a:lnTo>
                <a:lnTo>
                  <a:pt x="0" y="245823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4" name="Freeform 14"/>
          <p:cNvSpPr/>
          <p:nvPr/>
        </p:nvSpPr>
        <p:spPr>
          <a:xfrm>
            <a:off x="10229053" y="193717"/>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4"/>
            <a:stretch>
              <a:fillRect/>
            </a:stretch>
          </a:blipFill>
        </p:spPr>
        <p:txBody>
          <a:bodyPr/>
          <a:lstStyle/>
          <a:p>
            <a:endParaRPr lang="en-US" sz="1200"/>
          </a:p>
        </p:txBody>
      </p:sp>
      <p:sp>
        <p:nvSpPr>
          <p:cNvPr id="15" name="Freeform 15"/>
          <p:cNvSpPr/>
          <p:nvPr/>
        </p:nvSpPr>
        <p:spPr>
          <a:xfrm>
            <a:off x="8403503" y="551504"/>
            <a:ext cx="992577" cy="992577"/>
          </a:xfrm>
          <a:custGeom>
            <a:avLst/>
            <a:gdLst/>
            <a:ahLst/>
            <a:cxnLst/>
            <a:rect l="l" t="t" r="r" b="b"/>
            <a:pathLst>
              <a:path w="1488866" h="1488866">
                <a:moveTo>
                  <a:pt x="0" y="0"/>
                </a:moveTo>
                <a:lnTo>
                  <a:pt x="1488866" y="0"/>
                </a:lnTo>
                <a:lnTo>
                  <a:pt x="1488866" y="1488866"/>
                </a:lnTo>
                <a:lnTo>
                  <a:pt x="0" y="148886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sz="1200"/>
          </a:p>
        </p:txBody>
      </p:sp>
      <p:sp>
        <p:nvSpPr>
          <p:cNvPr id="16" name="Freeform 16"/>
          <p:cNvSpPr/>
          <p:nvPr/>
        </p:nvSpPr>
        <p:spPr>
          <a:xfrm>
            <a:off x="8561401" y="709402"/>
            <a:ext cx="676781" cy="676781"/>
          </a:xfrm>
          <a:custGeom>
            <a:avLst/>
            <a:gdLst/>
            <a:ahLst/>
            <a:cxnLst/>
            <a:rect l="l" t="t" r="r" b="b"/>
            <a:pathLst>
              <a:path w="1015171" h="1015171">
                <a:moveTo>
                  <a:pt x="0" y="0"/>
                </a:moveTo>
                <a:lnTo>
                  <a:pt x="1015171" y="0"/>
                </a:lnTo>
                <a:lnTo>
                  <a:pt x="1015171" y="1015171"/>
                </a:lnTo>
                <a:lnTo>
                  <a:pt x="0" y="1015171"/>
                </a:lnTo>
                <a:lnTo>
                  <a:pt x="0" y="0"/>
                </a:lnTo>
                <a:close/>
              </a:path>
            </a:pathLst>
          </a:custGeom>
          <a:blipFill>
            <a:blip r:embed="rId17"/>
            <a:stretch>
              <a:fillRect/>
            </a:stretch>
          </a:blipFill>
        </p:spPr>
        <p:txBody>
          <a:bodyPr/>
          <a:lstStyle/>
          <a:p>
            <a:endParaRPr lang="en-US" sz="1200"/>
          </a:p>
        </p:txBody>
      </p:sp>
      <p:sp>
        <p:nvSpPr>
          <p:cNvPr id="17" name="Freeform 17"/>
          <p:cNvSpPr/>
          <p:nvPr/>
        </p:nvSpPr>
        <p:spPr>
          <a:xfrm>
            <a:off x="1052315" y="4614125"/>
            <a:ext cx="4200109" cy="882023"/>
          </a:xfrm>
          <a:custGeom>
            <a:avLst/>
            <a:gdLst/>
            <a:ahLst/>
            <a:cxnLst/>
            <a:rect l="l" t="t" r="r" b="b"/>
            <a:pathLst>
              <a:path w="6300164" h="1323035">
                <a:moveTo>
                  <a:pt x="0" y="0"/>
                </a:moveTo>
                <a:lnTo>
                  <a:pt x="6300165" y="0"/>
                </a:lnTo>
                <a:lnTo>
                  <a:pt x="6300165" y="1323034"/>
                </a:lnTo>
                <a:lnTo>
                  <a:pt x="0" y="132303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200"/>
          </a:p>
        </p:txBody>
      </p:sp>
      <p:sp>
        <p:nvSpPr>
          <p:cNvPr id="18" name="TextBox 18"/>
          <p:cNvSpPr txBox="1"/>
          <p:nvPr/>
        </p:nvSpPr>
        <p:spPr>
          <a:xfrm>
            <a:off x="2870050" y="722955"/>
            <a:ext cx="6236230" cy="598241"/>
          </a:xfrm>
          <a:prstGeom prst="rect">
            <a:avLst/>
          </a:prstGeom>
        </p:spPr>
        <p:txBody>
          <a:bodyPr lIns="0" tIns="0" rIns="0" bIns="0" rtlCol="0" anchor="t">
            <a:spAutoFit/>
          </a:bodyPr>
          <a:lstStyle/>
          <a:p>
            <a:pPr algn="ctr">
              <a:lnSpc>
                <a:spcPts val="4587"/>
              </a:lnSpc>
            </a:pPr>
            <a:r>
              <a:rPr lang="en-US" sz="5334">
                <a:solidFill>
                  <a:srgbClr val="720505"/>
                </a:solidFill>
                <a:latin typeface="Alata"/>
                <a:ea typeface="Alata"/>
                <a:cs typeface="Alata"/>
                <a:sym typeface="Alata"/>
              </a:rPr>
              <a:t>FIRE SPRINKLER</a:t>
            </a:r>
          </a:p>
        </p:txBody>
      </p:sp>
      <p:sp>
        <p:nvSpPr>
          <p:cNvPr id="19" name="TextBox 19"/>
          <p:cNvSpPr txBox="1"/>
          <p:nvPr/>
        </p:nvSpPr>
        <p:spPr>
          <a:xfrm>
            <a:off x="685801" y="3927068"/>
            <a:ext cx="1398443" cy="923330"/>
          </a:xfrm>
          <a:prstGeom prst="rect">
            <a:avLst/>
          </a:prstGeom>
        </p:spPr>
        <p:txBody>
          <a:bodyPr lIns="0" tIns="0" rIns="0" bIns="0" rtlCol="0" anchor="t">
            <a:spAutoFit/>
          </a:bodyPr>
          <a:lstStyle/>
          <a:p>
            <a:pPr>
              <a:lnSpc>
                <a:spcPts val="1801"/>
              </a:lnSpc>
            </a:pPr>
            <a:r>
              <a:rPr lang="en-US" sz="1652" spc="77">
                <a:solidFill>
                  <a:srgbClr val="000000"/>
                </a:solidFill>
                <a:latin typeface="Aleo"/>
                <a:ea typeface="Aleo"/>
                <a:cs typeface="Aleo"/>
                <a:sym typeface="Aleo"/>
              </a:rPr>
              <a:t>Complete Window Main</a:t>
            </a:r>
          </a:p>
          <a:p>
            <a:pPr>
              <a:lnSpc>
                <a:spcPts val="1801"/>
              </a:lnSpc>
            </a:pPr>
            <a:r>
              <a:rPr lang="en-US" sz="1652" spc="77">
                <a:solidFill>
                  <a:srgbClr val="000000"/>
                </a:solidFill>
                <a:latin typeface="Aleo"/>
                <a:ea typeface="Aleo"/>
                <a:cs typeface="Aleo"/>
                <a:sym typeface="Aleo"/>
              </a:rPr>
              <a:t>04/04/25</a:t>
            </a:r>
          </a:p>
        </p:txBody>
      </p:sp>
      <p:sp>
        <p:nvSpPr>
          <p:cNvPr id="20" name="TextBox 20"/>
          <p:cNvSpPr txBox="1"/>
          <p:nvPr/>
        </p:nvSpPr>
        <p:spPr>
          <a:xfrm>
            <a:off x="6853147" y="3606305"/>
            <a:ext cx="4770070" cy="923330"/>
          </a:xfrm>
          <a:prstGeom prst="rect">
            <a:avLst/>
          </a:prstGeom>
        </p:spPr>
        <p:txBody>
          <a:bodyPr lIns="0" tIns="0" rIns="0" bIns="0" rtlCol="0" anchor="t">
            <a:spAutoFit/>
          </a:bodyPr>
          <a:lstStyle/>
          <a:p>
            <a:pPr algn="ctr">
              <a:lnSpc>
                <a:spcPts val="2605"/>
              </a:lnSpc>
            </a:pPr>
            <a:r>
              <a:rPr lang="en-US" sz="2389" spc="112">
                <a:solidFill>
                  <a:srgbClr val="000000"/>
                </a:solidFill>
                <a:latin typeface="Aleo"/>
                <a:ea typeface="Aleo"/>
                <a:cs typeface="Aleo"/>
                <a:sym typeface="Aleo"/>
              </a:rPr>
              <a:t>This Week</a:t>
            </a:r>
          </a:p>
          <a:p>
            <a:pPr algn="ctr">
              <a:lnSpc>
                <a:spcPts val="2605"/>
              </a:lnSpc>
            </a:pPr>
            <a:endParaRPr lang="en-US" sz="2389" spc="112">
              <a:solidFill>
                <a:srgbClr val="000000"/>
              </a:solidFill>
              <a:latin typeface="Aleo"/>
              <a:ea typeface="Aleo"/>
              <a:cs typeface="Aleo"/>
              <a:sym typeface="Aleo"/>
            </a:endParaRPr>
          </a:p>
          <a:p>
            <a:pPr algn="ctr">
              <a:lnSpc>
                <a:spcPts val="1951"/>
              </a:lnSpc>
            </a:pPr>
            <a:r>
              <a:rPr lang="en-US" sz="1789" spc="84">
                <a:solidFill>
                  <a:srgbClr val="000000"/>
                </a:solidFill>
                <a:latin typeface="Aleo"/>
                <a:ea typeface="Aleo"/>
                <a:cs typeface="Aleo"/>
                <a:sym typeface="Aleo"/>
              </a:rPr>
              <a:t>-Complete hallway main by the window</a:t>
            </a:r>
          </a:p>
        </p:txBody>
      </p:sp>
      <p:sp>
        <p:nvSpPr>
          <p:cNvPr id="21" name="TextBox 21"/>
          <p:cNvSpPr txBox="1"/>
          <p:nvPr/>
        </p:nvSpPr>
        <p:spPr>
          <a:xfrm>
            <a:off x="1296531" y="5226822"/>
            <a:ext cx="1155319" cy="923330"/>
          </a:xfrm>
          <a:prstGeom prst="rect">
            <a:avLst/>
          </a:prstGeom>
        </p:spPr>
        <p:txBody>
          <a:bodyPr lIns="0" tIns="0" rIns="0" bIns="0" rtlCol="0" anchor="t">
            <a:spAutoFit/>
          </a:bodyPr>
          <a:lstStyle/>
          <a:p>
            <a:pPr>
              <a:lnSpc>
                <a:spcPts val="1801"/>
              </a:lnSpc>
            </a:pPr>
            <a:r>
              <a:rPr lang="en-US" sz="1652" spc="77">
                <a:solidFill>
                  <a:srgbClr val="000000"/>
                </a:solidFill>
                <a:latin typeface="Aleo"/>
                <a:ea typeface="Aleo"/>
                <a:cs typeface="Aleo"/>
                <a:sym typeface="Aleo"/>
              </a:rPr>
              <a:t>Drop Hallway Heads</a:t>
            </a:r>
          </a:p>
          <a:p>
            <a:pPr>
              <a:lnSpc>
                <a:spcPts val="1801"/>
              </a:lnSpc>
            </a:pPr>
            <a:r>
              <a:rPr lang="en-US" sz="1652" spc="77">
                <a:solidFill>
                  <a:srgbClr val="000000"/>
                </a:solidFill>
                <a:latin typeface="Aleo"/>
                <a:ea typeface="Aleo"/>
                <a:cs typeface="Aleo"/>
                <a:sym typeface="Aleo"/>
              </a:rPr>
              <a:t>04/18/25</a:t>
            </a:r>
          </a:p>
        </p:txBody>
      </p:sp>
      <p:sp>
        <p:nvSpPr>
          <p:cNvPr id="22" name="TextBox 22"/>
          <p:cNvSpPr txBox="1"/>
          <p:nvPr/>
        </p:nvSpPr>
        <p:spPr>
          <a:xfrm>
            <a:off x="4080871" y="3664980"/>
            <a:ext cx="1398443" cy="923330"/>
          </a:xfrm>
          <a:prstGeom prst="rect">
            <a:avLst/>
          </a:prstGeom>
        </p:spPr>
        <p:txBody>
          <a:bodyPr lIns="0" tIns="0" rIns="0" bIns="0" rtlCol="0" anchor="t">
            <a:spAutoFit/>
          </a:bodyPr>
          <a:lstStyle/>
          <a:p>
            <a:pPr>
              <a:lnSpc>
                <a:spcPts val="1801"/>
              </a:lnSpc>
            </a:pPr>
            <a:r>
              <a:rPr lang="en-US" sz="1652" spc="77">
                <a:solidFill>
                  <a:srgbClr val="000000"/>
                </a:solidFill>
                <a:latin typeface="Aleo"/>
                <a:ea typeface="Aleo"/>
                <a:cs typeface="Aleo"/>
                <a:sym typeface="Aleo"/>
              </a:rPr>
              <a:t>Hallway Rough Prep &amp; Inspections</a:t>
            </a:r>
          </a:p>
          <a:p>
            <a:pPr>
              <a:lnSpc>
                <a:spcPts val="1801"/>
              </a:lnSpc>
            </a:pPr>
            <a:r>
              <a:rPr lang="en-US" sz="1652" spc="77">
                <a:solidFill>
                  <a:srgbClr val="000000"/>
                </a:solidFill>
                <a:latin typeface="Aleo"/>
                <a:ea typeface="Aleo"/>
                <a:cs typeface="Aleo"/>
                <a:sym typeface="Aleo"/>
              </a:rPr>
              <a:t>05/23/25</a:t>
            </a:r>
          </a:p>
        </p:txBody>
      </p:sp>
      <p:sp>
        <p:nvSpPr>
          <p:cNvPr id="23" name="TextBox 23"/>
          <p:cNvSpPr txBox="1"/>
          <p:nvPr/>
        </p:nvSpPr>
        <p:spPr>
          <a:xfrm>
            <a:off x="2259249" y="3681343"/>
            <a:ext cx="1398443" cy="923330"/>
          </a:xfrm>
          <a:prstGeom prst="rect">
            <a:avLst/>
          </a:prstGeom>
        </p:spPr>
        <p:txBody>
          <a:bodyPr lIns="0" tIns="0" rIns="0" bIns="0" rtlCol="0" anchor="t">
            <a:spAutoFit/>
          </a:bodyPr>
          <a:lstStyle/>
          <a:p>
            <a:pPr>
              <a:lnSpc>
                <a:spcPts val="1801"/>
              </a:lnSpc>
            </a:pPr>
            <a:r>
              <a:rPr lang="en-US" sz="1652" spc="77">
                <a:solidFill>
                  <a:srgbClr val="000000"/>
                </a:solidFill>
                <a:latin typeface="Aleo"/>
                <a:ea typeface="Aleo"/>
                <a:cs typeface="Aleo"/>
                <a:sym typeface="Aleo"/>
              </a:rPr>
              <a:t>Finalize connections to run water</a:t>
            </a:r>
          </a:p>
          <a:p>
            <a:pPr>
              <a:lnSpc>
                <a:spcPts val="1801"/>
              </a:lnSpc>
            </a:pPr>
            <a:r>
              <a:rPr lang="en-US" sz="1652" spc="77">
                <a:solidFill>
                  <a:srgbClr val="000000"/>
                </a:solidFill>
                <a:latin typeface="Aleo"/>
                <a:ea typeface="Aleo"/>
                <a:cs typeface="Aleo"/>
                <a:sym typeface="Aleo"/>
              </a:rPr>
              <a:t>05/02/25</a:t>
            </a:r>
          </a:p>
        </p:txBody>
      </p:sp>
      <p:sp>
        <p:nvSpPr>
          <p:cNvPr id="24" name="TextBox 24"/>
          <p:cNvSpPr txBox="1"/>
          <p:nvPr/>
        </p:nvSpPr>
        <p:spPr>
          <a:xfrm>
            <a:off x="5328459" y="4855667"/>
            <a:ext cx="1398443" cy="692497"/>
          </a:xfrm>
          <a:prstGeom prst="rect">
            <a:avLst/>
          </a:prstGeom>
        </p:spPr>
        <p:txBody>
          <a:bodyPr lIns="0" tIns="0" rIns="0" bIns="0" rtlCol="0" anchor="t">
            <a:spAutoFit/>
          </a:bodyPr>
          <a:lstStyle/>
          <a:p>
            <a:pPr>
              <a:lnSpc>
                <a:spcPts val="1801"/>
              </a:lnSpc>
            </a:pPr>
            <a:r>
              <a:rPr lang="en-US" sz="1652" spc="77">
                <a:solidFill>
                  <a:srgbClr val="000000"/>
                </a:solidFill>
                <a:latin typeface="Aleo"/>
                <a:ea typeface="Aleo"/>
                <a:cs typeface="Aleo"/>
                <a:sym typeface="Aleo"/>
              </a:rPr>
              <a:t>Project Pauses until GC is hired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888117" y="1824514"/>
            <a:ext cx="6858000" cy="3208973"/>
          </a:xfrm>
          <a:custGeom>
            <a:avLst/>
            <a:gdLst/>
            <a:ahLst/>
            <a:cxnLst/>
            <a:rect l="l" t="t" r="r" b="b"/>
            <a:pathLst>
              <a:path w="10287000" h="4813459">
                <a:moveTo>
                  <a:pt x="0" y="0"/>
                </a:moveTo>
                <a:lnTo>
                  <a:pt x="10287000" y="0"/>
                </a:lnTo>
                <a:lnTo>
                  <a:pt x="10287000" y="4813458"/>
                </a:lnTo>
                <a:lnTo>
                  <a:pt x="0" y="48134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3" name="Freeform 3"/>
          <p:cNvSpPr/>
          <p:nvPr/>
        </p:nvSpPr>
        <p:spPr>
          <a:xfrm rot="2125619">
            <a:off x="-2698237" y="4534520"/>
            <a:ext cx="6768073" cy="2120663"/>
          </a:xfrm>
          <a:custGeom>
            <a:avLst/>
            <a:gdLst/>
            <a:ahLst/>
            <a:cxnLst/>
            <a:rect l="l" t="t" r="r" b="b"/>
            <a:pathLst>
              <a:path w="10152110" h="3180994">
                <a:moveTo>
                  <a:pt x="0" y="0"/>
                </a:moveTo>
                <a:lnTo>
                  <a:pt x="10152110" y="0"/>
                </a:lnTo>
                <a:lnTo>
                  <a:pt x="10152110" y="3180994"/>
                </a:lnTo>
                <a:lnTo>
                  <a:pt x="0" y="31809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4" name="Freeform 4"/>
          <p:cNvSpPr/>
          <p:nvPr/>
        </p:nvSpPr>
        <p:spPr>
          <a:xfrm rot="2125619" flipV="1">
            <a:off x="-3125605" y="6651385"/>
            <a:ext cx="6768073" cy="2120663"/>
          </a:xfrm>
          <a:custGeom>
            <a:avLst/>
            <a:gdLst/>
            <a:ahLst/>
            <a:cxnLst/>
            <a:rect l="l" t="t" r="r" b="b"/>
            <a:pathLst>
              <a:path w="10152110" h="3180994">
                <a:moveTo>
                  <a:pt x="0" y="3180994"/>
                </a:moveTo>
                <a:lnTo>
                  <a:pt x="10152110" y="3180994"/>
                </a:lnTo>
                <a:lnTo>
                  <a:pt x="10152110" y="0"/>
                </a:lnTo>
                <a:lnTo>
                  <a:pt x="0" y="0"/>
                </a:lnTo>
                <a:lnTo>
                  <a:pt x="0" y="3180994"/>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5" name="Freeform 5"/>
          <p:cNvSpPr/>
          <p:nvPr/>
        </p:nvSpPr>
        <p:spPr>
          <a:xfrm>
            <a:off x="6096000" y="-68680"/>
            <a:ext cx="2017301" cy="361433"/>
          </a:xfrm>
          <a:custGeom>
            <a:avLst/>
            <a:gdLst/>
            <a:ahLst/>
            <a:cxnLst/>
            <a:rect l="l" t="t" r="r" b="b"/>
            <a:pathLst>
              <a:path w="3025951" h="542150">
                <a:moveTo>
                  <a:pt x="0" y="0"/>
                </a:moveTo>
                <a:lnTo>
                  <a:pt x="3025951" y="0"/>
                </a:lnTo>
                <a:lnTo>
                  <a:pt x="3025951" y="542149"/>
                </a:lnTo>
                <a:lnTo>
                  <a:pt x="0" y="5421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6" name="Freeform 6"/>
          <p:cNvSpPr/>
          <p:nvPr/>
        </p:nvSpPr>
        <p:spPr>
          <a:xfrm>
            <a:off x="-711671" y="1195903"/>
            <a:ext cx="1397471" cy="1638826"/>
          </a:xfrm>
          <a:custGeom>
            <a:avLst/>
            <a:gdLst/>
            <a:ahLst/>
            <a:cxnLst/>
            <a:rect l="l" t="t" r="r" b="b"/>
            <a:pathLst>
              <a:path w="2096207" h="2458239">
                <a:moveTo>
                  <a:pt x="0" y="0"/>
                </a:moveTo>
                <a:lnTo>
                  <a:pt x="2096207" y="0"/>
                </a:lnTo>
                <a:lnTo>
                  <a:pt x="2096207" y="2458239"/>
                </a:lnTo>
                <a:lnTo>
                  <a:pt x="0" y="245823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7" name="Freeform 7"/>
          <p:cNvSpPr/>
          <p:nvPr/>
        </p:nvSpPr>
        <p:spPr>
          <a:xfrm>
            <a:off x="258432" y="143778"/>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2"/>
            <a:stretch>
              <a:fillRect/>
            </a:stretch>
          </a:blipFill>
        </p:spPr>
        <p:txBody>
          <a:bodyPr/>
          <a:lstStyle/>
          <a:p>
            <a:endParaRPr lang="en-US" sz="1200"/>
          </a:p>
        </p:txBody>
      </p:sp>
      <p:sp>
        <p:nvSpPr>
          <p:cNvPr id="8" name="Freeform 8"/>
          <p:cNvSpPr/>
          <p:nvPr/>
        </p:nvSpPr>
        <p:spPr>
          <a:xfrm>
            <a:off x="6724872" y="530831"/>
            <a:ext cx="1369458" cy="778879"/>
          </a:xfrm>
          <a:custGeom>
            <a:avLst/>
            <a:gdLst/>
            <a:ahLst/>
            <a:cxnLst/>
            <a:rect l="l" t="t" r="r" b="b"/>
            <a:pathLst>
              <a:path w="2054187" h="1168319">
                <a:moveTo>
                  <a:pt x="0" y="0"/>
                </a:moveTo>
                <a:lnTo>
                  <a:pt x="2054187" y="0"/>
                </a:lnTo>
                <a:lnTo>
                  <a:pt x="2054187" y="1168319"/>
                </a:lnTo>
                <a:lnTo>
                  <a:pt x="0" y="116831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sz="1200"/>
          </a:p>
        </p:txBody>
      </p:sp>
      <p:sp>
        <p:nvSpPr>
          <p:cNvPr id="9" name="TextBox 9"/>
          <p:cNvSpPr txBox="1"/>
          <p:nvPr/>
        </p:nvSpPr>
        <p:spPr>
          <a:xfrm>
            <a:off x="2646486" y="865386"/>
            <a:ext cx="4957125" cy="598241"/>
          </a:xfrm>
          <a:prstGeom prst="rect">
            <a:avLst/>
          </a:prstGeom>
        </p:spPr>
        <p:txBody>
          <a:bodyPr wrap="square" lIns="0" tIns="0" rIns="0" bIns="0" rtlCol="0" anchor="t">
            <a:spAutoFit/>
          </a:bodyPr>
          <a:lstStyle/>
          <a:p>
            <a:pPr>
              <a:lnSpc>
                <a:spcPts val="4587"/>
              </a:lnSpc>
            </a:pPr>
            <a:r>
              <a:rPr lang="en-US" sz="5334" dirty="0">
                <a:solidFill>
                  <a:srgbClr val="720505"/>
                </a:solidFill>
                <a:latin typeface="Alata"/>
                <a:ea typeface="Alata"/>
                <a:cs typeface="Alata"/>
                <a:sym typeface="Alata"/>
              </a:rPr>
              <a:t>FIRE ALARM</a:t>
            </a:r>
          </a:p>
        </p:txBody>
      </p:sp>
      <p:sp>
        <p:nvSpPr>
          <p:cNvPr id="10" name="TextBox 10"/>
          <p:cNvSpPr txBox="1"/>
          <p:nvPr/>
        </p:nvSpPr>
        <p:spPr>
          <a:xfrm>
            <a:off x="97861" y="1689839"/>
            <a:ext cx="5567136" cy="2718693"/>
          </a:xfrm>
          <a:prstGeom prst="rect">
            <a:avLst/>
          </a:prstGeom>
        </p:spPr>
        <p:txBody>
          <a:bodyPr lIns="0" tIns="0" rIns="0" bIns="0" rtlCol="0" anchor="t">
            <a:spAutoFit/>
          </a:bodyPr>
          <a:lstStyle/>
          <a:p>
            <a:pPr algn="ctr">
              <a:lnSpc>
                <a:spcPts val="2605"/>
              </a:lnSpc>
            </a:pPr>
            <a:r>
              <a:rPr lang="en-US" sz="2389" spc="112" dirty="0">
                <a:solidFill>
                  <a:srgbClr val="000000"/>
                </a:solidFill>
                <a:latin typeface="Aleo"/>
                <a:ea typeface="Aleo"/>
                <a:cs typeface="Aleo"/>
                <a:sym typeface="Aleo"/>
              </a:rPr>
              <a:t>Completed</a:t>
            </a:r>
          </a:p>
          <a:p>
            <a:pPr algn="ctr">
              <a:lnSpc>
                <a:spcPts val="2605"/>
              </a:lnSpc>
            </a:pPr>
            <a:endParaRPr lang="en-US" sz="2389" spc="112" dirty="0">
              <a:solidFill>
                <a:srgbClr val="000000"/>
              </a:solidFill>
              <a:latin typeface="Aleo"/>
              <a:ea typeface="Aleo"/>
              <a:cs typeface="Aleo"/>
              <a:sym typeface="Aleo"/>
            </a:endParaRPr>
          </a:p>
          <a:p>
            <a:pPr algn="ctr">
              <a:lnSpc>
                <a:spcPts val="1951"/>
              </a:lnSpc>
            </a:pPr>
            <a:r>
              <a:rPr lang="en-US" sz="1789" spc="84" dirty="0">
                <a:solidFill>
                  <a:srgbClr val="000000"/>
                </a:solidFill>
                <a:latin typeface="Aleo"/>
                <a:ea typeface="Aleo"/>
                <a:cs typeface="Aleo"/>
                <a:sym typeface="Aleo"/>
              </a:rPr>
              <a:t>-Run wire to the roof for elevator recall</a:t>
            </a:r>
          </a:p>
          <a:p>
            <a:pPr algn="ctr">
              <a:lnSpc>
                <a:spcPts val="1951"/>
              </a:lnSpc>
            </a:pPr>
            <a:r>
              <a:rPr lang="en-US" sz="1789" spc="84" dirty="0">
                <a:solidFill>
                  <a:srgbClr val="000000"/>
                </a:solidFill>
                <a:latin typeface="Aleo"/>
                <a:ea typeface="Aleo"/>
                <a:cs typeface="Aleo"/>
                <a:sym typeface="Aleo"/>
              </a:rPr>
              <a:t>-Fire Patch PH-3rd floor</a:t>
            </a:r>
          </a:p>
          <a:p>
            <a:pPr algn="ctr">
              <a:lnSpc>
                <a:spcPts val="1951"/>
              </a:lnSpc>
            </a:pPr>
            <a:r>
              <a:rPr lang="en-US" sz="1789" spc="84" dirty="0">
                <a:solidFill>
                  <a:srgbClr val="000000"/>
                </a:solidFill>
                <a:latin typeface="Aleo"/>
                <a:ea typeface="Aleo"/>
                <a:cs typeface="Aleo"/>
                <a:sym typeface="Aleo"/>
              </a:rPr>
              <a:t>-Stairwell main </a:t>
            </a:r>
          </a:p>
          <a:p>
            <a:pPr algn="ctr">
              <a:lnSpc>
                <a:spcPts val="1951"/>
              </a:lnSpc>
            </a:pPr>
            <a:r>
              <a:rPr lang="en-US" sz="1789" spc="84" dirty="0">
                <a:solidFill>
                  <a:srgbClr val="000000"/>
                </a:solidFill>
                <a:latin typeface="Aleo"/>
                <a:ea typeface="Aleo"/>
                <a:cs typeface="Aleo"/>
                <a:sym typeface="Aleo"/>
              </a:rPr>
              <a:t>-Kill-Off Switches for Boxes</a:t>
            </a:r>
          </a:p>
          <a:p>
            <a:pPr algn="ctr">
              <a:lnSpc>
                <a:spcPts val="1951"/>
              </a:lnSpc>
            </a:pPr>
            <a:r>
              <a:rPr lang="en-US" sz="1789" spc="84" dirty="0">
                <a:solidFill>
                  <a:srgbClr val="000000"/>
                </a:solidFill>
                <a:latin typeface="Aleo"/>
                <a:ea typeface="Aleo"/>
                <a:cs typeface="Aleo"/>
                <a:sym typeface="Aleo"/>
              </a:rPr>
              <a:t>-Stair Press fan smoke detectors and labels</a:t>
            </a:r>
          </a:p>
          <a:p>
            <a:pPr algn="ctr">
              <a:lnSpc>
                <a:spcPts val="1951"/>
              </a:lnSpc>
            </a:pPr>
            <a:r>
              <a:rPr lang="en-US" sz="1789" spc="84" dirty="0">
                <a:solidFill>
                  <a:srgbClr val="000000"/>
                </a:solidFill>
                <a:latin typeface="Aleo"/>
                <a:ea typeface="Aleo"/>
                <a:cs typeface="Aleo"/>
                <a:sym typeface="Aleo"/>
              </a:rPr>
              <a:t>-Spliced east hallways boxes PH-10</a:t>
            </a:r>
          </a:p>
          <a:p>
            <a:pPr algn="ctr">
              <a:lnSpc>
                <a:spcPts val="1951"/>
              </a:lnSpc>
            </a:pPr>
            <a:r>
              <a:rPr lang="en-US" sz="1789" spc="84" dirty="0">
                <a:solidFill>
                  <a:srgbClr val="000000"/>
                </a:solidFill>
                <a:latin typeface="Aleo"/>
                <a:ea typeface="Aleo"/>
                <a:cs typeface="Aleo"/>
                <a:sym typeface="Aleo"/>
              </a:rPr>
              <a:t>-All inside unit work on hallways and catwalks</a:t>
            </a:r>
          </a:p>
          <a:p>
            <a:pPr algn="ctr">
              <a:lnSpc>
                <a:spcPts val="1951"/>
              </a:lnSpc>
            </a:pPr>
            <a:r>
              <a:rPr lang="en-US" sz="1789" spc="84" dirty="0">
                <a:solidFill>
                  <a:srgbClr val="000000"/>
                </a:solidFill>
                <a:latin typeface="Aleo"/>
                <a:ea typeface="Aleo"/>
                <a:cs typeface="Aleo"/>
                <a:sym typeface="Aleo"/>
              </a:rPr>
              <a:t>-Pipe on catwalks</a:t>
            </a:r>
          </a:p>
        </p:txBody>
      </p:sp>
      <p:sp>
        <p:nvSpPr>
          <p:cNvPr id="11" name="TextBox 11"/>
          <p:cNvSpPr txBox="1"/>
          <p:nvPr/>
        </p:nvSpPr>
        <p:spPr>
          <a:xfrm>
            <a:off x="6307363" y="4121984"/>
            <a:ext cx="1466653" cy="730969"/>
          </a:xfrm>
          <a:prstGeom prst="rect">
            <a:avLst/>
          </a:prstGeom>
        </p:spPr>
        <p:txBody>
          <a:bodyPr lIns="0" tIns="0" rIns="0" bIns="0" rtlCol="0" anchor="t">
            <a:spAutoFit/>
          </a:bodyPr>
          <a:lstStyle/>
          <a:p>
            <a:pPr>
              <a:lnSpc>
                <a:spcPts val="1888"/>
              </a:lnSpc>
            </a:pPr>
            <a:r>
              <a:rPr lang="en-US" sz="1732" spc="81">
                <a:solidFill>
                  <a:srgbClr val="000000"/>
                </a:solidFill>
                <a:latin typeface="Aleo"/>
                <a:ea typeface="Aleo"/>
                <a:cs typeface="Aleo"/>
                <a:sym typeface="Aleo"/>
              </a:rPr>
              <a:t>Project Pauses until GC is hired</a:t>
            </a:r>
          </a:p>
        </p:txBody>
      </p:sp>
      <p:sp>
        <p:nvSpPr>
          <p:cNvPr id="12" name="TextBox 12"/>
          <p:cNvSpPr txBox="1"/>
          <p:nvPr/>
        </p:nvSpPr>
        <p:spPr>
          <a:xfrm>
            <a:off x="5789481" y="1957128"/>
            <a:ext cx="5567136" cy="1692771"/>
          </a:xfrm>
          <a:prstGeom prst="rect">
            <a:avLst/>
          </a:prstGeom>
        </p:spPr>
        <p:txBody>
          <a:bodyPr lIns="0" tIns="0" rIns="0" bIns="0" rtlCol="0" anchor="t">
            <a:spAutoFit/>
          </a:bodyPr>
          <a:lstStyle/>
          <a:p>
            <a:pPr algn="ctr">
              <a:lnSpc>
                <a:spcPts val="2605"/>
              </a:lnSpc>
            </a:pPr>
            <a:r>
              <a:rPr lang="en-US" sz="2389" spc="112">
                <a:solidFill>
                  <a:srgbClr val="000000"/>
                </a:solidFill>
                <a:latin typeface="Aleo"/>
                <a:ea typeface="Aleo"/>
                <a:cs typeface="Aleo"/>
                <a:sym typeface="Aleo"/>
              </a:rPr>
              <a:t>This Week</a:t>
            </a:r>
          </a:p>
          <a:p>
            <a:pPr algn="ctr">
              <a:lnSpc>
                <a:spcPts val="2605"/>
              </a:lnSpc>
            </a:pPr>
            <a:endParaRPr lang="en-US" sz="2389" spc="112">
              <a:solidFill>
                <a:srgbClr val="000000"/>
              </a:solidFill>
              <a:latin typeface="Aleo"/>
              <a:ea typeface="Aleo"/>
              <a:cs typeface="Aleo"/>
              <a:sym typeface="Aleo"/>
            </a:endParaRPr>
          </a:p>
          <a:p>
            <a:pPr algn="ctr">
              <a:lnSpc>
                <a:spcPts val="1951"/>
              </a:lnSpc>
            </a:pPr>
            <a:r>
              <a:rPr lang="en-US" sz="1789" spc="84">
                <a:solidFill>
                  <a:srgbClr val="000000"/>
                </a:solidFill>
                <a:latin typeface="Aleo"/>
                <a:ea typeface="Aleo"/>
                <a:cs typeface="Aleo"/>
                <a:sym typeface="Aleo"/>
              </a:rPr>
              <a:t>-Complete East Hallway box splices 9th-3rd</a:t>
            </a:r>
          </a:p>
          <a:p>
            <a:pPr algn="ctr">
              <a:lnSpc>
                <a:spcPts val="1951"/>
              </a:lnSpc>
            </a:pPr>
            <a:r>
              <a:rPr lang="en-US" sz="1789" spc="84">
                <a:solidFill>
                  <a:srgbClr val="000000"/>
                </a:solidFill>
                <a:latin typeface="Aleo"/>
                <a:ea typeface="Aleo"/>
                <a:cs typeface="Aleo"/>
                <a:sym typeface="Aleo"/>
              </a:rPr>
              <a:t>-Continue window hallway wire install</a:t>
            </a:r>
          </a:p>
          <a:p>
            <a:pPr algn="ctr">
              <a:lnSpc>
                <a:spcPts val="1951"/>
              </a:lnSpc>
            </a:pPr>
            <a:r>
              <a:rPr lang="en-US" sz="1789" spc="84">
                <a:solidFill>
                  <a:srgbClr val="000000"/>
                </a:solidFill>
                <a:latin typeface="Aleo"/>
                <a:ea typeface="Aleo"/>
                <a:cs typeface="Aleo"/>
                <a:sym typeface="Aleo"/>
              </a:rPr>
              <a:t>-Electrical Rough Inspection</a:t>
            </a:r>
          </a:p>
          <a:p>
            <a:pPr algn="ctr">
              <a:lnSpc>
                <a:spcPts val="1951"/>
              </a:lnSpc>
            </a:pPr>
            <a:endParaRPr lang="en-US" sz="1789" spc="84">
              <a:solidFill>
                <a:srgbClr val="000000"/>
              </a:solidFill>
              <a:latin typeface="Aleo"/>
              <a:ea typeface="Aleo"/>
              <a:cs typeface="Aleo"/>
              <a:sym typeface="Aleo"/>
            </a:endParaRPr>
          </a:p>
        </p:txBody>
      </p:sp>
      <p:sp>
        <p:nvSpPr>
          <p:cNvPr id="13" name="Freeform 13"/>
          <p:cNvSpPr/>
          <p:nvPr/>
        </p:nvSpPr>
        <p:spPr>
          <a:xfrm>
            <a:off x="3187370" y="5001227"/>
            <a:ext cx="4404973" cy="925045"/>
          </a:xfrm>
          <a:custGeom>
            <a:avLst/>
            <a:gdLst/>
            <a:ahLst/>
            <a:cxnLst/>
            <a:rect l="l" t="t" r="r" b="b"/>
            <a:pathLst>
              <a:path w="6607460" h="1387567">
                <a:moveTo>
                  <a:pt x="0" y="0"/>
                </a:moveTo>
                <a:lnTo>
                  <a:pt x="6607460" y="0"/>
                </a:lnTo>
                <a:lnTo>
                  <a:pt x="6607460" y="1387567"/>
                </a:lnTo>
                <a:lnTo>
                  <a:pt x="0" y="138756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sz="1200"/>
          </a:p>
        </p:txBody>
      </p:sp>
      <p:sp>
        <p:nvSpPr>
          <p:cNvPr id="14" name="TextBox 14"/>
          <p:cNvSpPr txBox="1"/>
          <p:nvPr/>
        </p:nvSpPr>
        <p:spPr>
          <a:xfrm>
            <a:off x="2454043" y="4851672"/>
            <a:ext cx="1466653" cy="974626"/>
          </a:xfrm>
          <a:prstGeom prst="rect">
            <a:avLst/>
          </a:prstGeom>
        </p:spPr>
        <p:txBody>
          <a:bodyPr lIns="0" tIns="0" rIns="0" bIns="0" rtlCol="0" anchor="t">
            <a:spAutoFit/>
          </a:bodyPr>
          <a:lstStyle/>
          <a:p>
            <a:pPr>
              <a:lnSpc>
                <a:spcPts val="1888"/>
              </a:lnSpc>
            </a:pPr>
            <a:r>
              <a:rPr lang="en-US" sz="1732" spc="81">
                <a:solidFill>
                  <a:srgbClr val="000000"/>
                </a:solidFill>
                <a:latin typeface="Aleo"/>
                <a:ea typeface="Aleo"/>
                <a:cs typeface="Aleo"/>
                <a:sym typeface="Aleo"/>
              </a:rPr>
              <a:t>Complete Window Main</a:t>
            </a:r>
          </a:p>
          <a:p>
            <a:pPr>
              <a:lnSpc>
                <a:spcPts val="1888"/>
              </a:lnSpc>
            </a:pPr>
            <a:r>
              <a:rPr lang="en-US" sz="1732" spc="81">
                <a:solidFill>
                  <a:srgbClr val="000000"/>
                </a:solidFill>
                <a:latin typeface="Aleo"/>
                <a:ea typeface="Aleo"/>
                <a:cs typeface="Aleo"/>
                <a:sym typeface="Aleo"/>
              </a:rPr>
              <a:t>04/04/25</a:t>
            </a:r>
          </a:p>
        </p:txBody>
      </p:sp>
      <p:sp>
        <p:nvSpPr>
          <p:cNvPr id="15" name="TextBox 15"/>
          <p:cNvSpPr txBox="1"/>
          <p:nvPr/>
        </p:nvSpPr>
        <p:spPr>
          <a:xfrm>
            <a:off x="3923203" y="4486829"/>
            <a:ext cx="1803334" cy="487313"/>
          </a:xfrm>
          <a:prstGeom prst="rect">
            <a:avLst/>
          </a:prstGeom>
        </p:spPr>
        <p:txBody>
          <a:bodyPr lIns="0" tIns="0" rIns="0" bIns="0" rtlCol="0" anchor="t">
            <a:spAutoFit/>
          </a:bodyPr>
          <a:lstStyle/>
          <a:p>
            <a:pPr>
              <a:lnSpc>
                <a:spcPts val="1888"/>
              </a:lnSpc>
            </a:pPr>
            <a:r>
              <a:rPr lang="en-US" sz="1732" spc="81">
                <a:solidFill>
                  <a:srgbClr val="000000"/>
                </a:solidFill>
                <a:latin typeface="Aleo"/>
                <a:ea typeface="Aleo"/>
                <a:cs typeface="Aleo"/>
                <a:sym typeface="Aleo"/>
              </a:rPr>
              <a:t>Troubleshooting</a:t>
            </a:r>
          </a:p>
          <a:p>
            <a:pPr>
              <a:lnSpc>
                <a:spcPts val="1888"/>
              </a:lnSpc>
            </a:pPr>
            <a:r>
              <a:rPr lang="en-US" sz="1732" spc="81">
                <a:solidFill>
                  <a:srgbClr val="000000"/>
                </a:solidFill>
                <a:latin typeface="Aleo"/>
                <a:ea typeface="Aleo"/>
                <a:cs typeface="Aleo"/>
                <a:sym typeface="Aleo"/>
              </a:rPr>
              <a:t>05/02/25</a:t>
            </a:r>
          </a:p>
        </p:txBody>
      </p:sp>
      <p:sp>
        <p:nvSpPr>
          <p:cNvPr id="16" name="TextBox 16"/>
          <p:cNvSpPr txBox="1"/>
          <p:nvPr/>
        </p:nvSpPr>
        <p:spPr>
          <a:xfrm>
            <a:off x="3923203" y="5907222"/>
            <a:ext cx="1466653" cy="487313"/>
          </a:xfrm>
          <a:prstGeom prst="rect">
            <a:avLst/>
          </a:prstGeom>
        </p:spPr>
        <p:txBody>
          <a:bodyPr lIns="0" tIns="0" rIns="0" bIns="0" rtlCol="0" anchor="t">
            <a:spAutoFit/>
          </a:bodyPr>
          <a:lstStyle/>
          <a:p>
            <a:pPr>
              <a:lnSpc>
                <a:spcPts val="1888"/>
              </a:lnSpc>
            </a:pPr>
            <a:r>
              <a:rPr lang="en-US" sz="1732" spc="81">
                <a:solidFill>
                  <a:srgbClr val="000000"/>
                </a:solidFill>
                <a:latin typeface="Aleo"/>
                <a:ea typeface="Aleo"/>
                <a:cs typeface="Aleo"/>
                <a:sym typeface="Aleo"/>
              </a:rPr>
              <a:t>Beams wire</a:t>
            </a:r>
          </a:p>
          <a:p>
            <a:pPr>
              <a:lnSpc>
                <a:spcPts val="1888"/>
              </a:lnSpc>
            </a:pPr>
            <a:r>
              <a:rPr lang="en-US" sz="1732" spc="81">
                <a:solidFill>
                  <a:srgbClr val="000000"/>
                </a:solidFill>
                <a:latin typeface="Aleo"/>
                <a:ea typeface="Aleo"/>
                <a:cs typeface="Aleo"/>
                <a:sym typeface="Aleo"/>
              </a:rPr>
              <a:t>04/11/25</a:t>
            </a:r>
          </a:p>
        </p:txBody>
      </p:sp>
      <p:sp>
        <p:nvSpPr>
          <p:cNvPr id="17" name="TextBox 17"/>
          <p:cNvSpPr txBox="1"/>
          <p:nvPr/>
        </p:nvSpPr>
        <p:spPr>
          <a:xfrm>
            <a:off x="5604228" y="5907222"/>
            <a:ext cx="1466653" cy="487313"/>
          </a:xfrm>
          <a:prstGeom prst="rect">
            <a:avLst/>
          </a:prstGeom>
        </p:spPr>
        <p:txBody>
          <a:bodyPr lIns="0" tIns="0" rIns="0" bIns="0" rtlCol="0" anchor="t">
            <a:spAutoFit/>
          </a:bodyPr>
          <a:lstStyle/>
          <a:p>
            <a:pPr>
              <a:lnSpc>
                <a:spcPts val="1888"/>
              </a:lnSpc>
            </a:pPr>
            <a:r>
              <a:rPr lang="en-US" sz="1732" spc="81">
                <a:solidFill>
                  <a:srgbClr val="000000"/>
                </a:solidFill>
                <a:latin typeface="Aleo"/>
                <a:ea typeface="Aleo"/>
                <a:cs typeface="Aleo"/>
                <a:sym typeface="Aleo"/>
              </a:rPr>
              <a:t>Rough Inspection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2479969" flipH="1">
            <a:off x="-2251885" y="4793098"/>
            <a:ext cx="4864945" cy="1945978"/>
          </a:xfrm>
          <a:custGeom>
            <a:avLst/>
            <a:gdLst/>
            <a:ahLst/>
            <a:cxnLst/>
            <a:rect l="l" t="t" r="r" b="b"/>
            <a:pathLst>
              <a:path w="7297417" h="2918967">
                <a:moveTo>
                  <a:pt x="7297416" y="0"/>
                </a:moveTo>
                <a:lnTo>
                  <a:pt x="0" y="0"/>
                </a:lnTo>
                <a:lnTo>
                  <a:pt x="0" y="2918967"/>
                </a:lnTo>
                <a:lnTo>
                  <a:pt x="7297416" y="2918967"/>
                </a:lnTo>
                <a:lnTo>
                  <a:pt x="729741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4" name="Freeform 4"/>
          <p:cNvSpPr/>
          <p:nvPr/>
        </p:nvSpPr>
        <p:spPr>
          <a:xfrm rot="-462226" flipH="1" flipV="1">
            <a:off x="-623499" y="-284795"/>
            <a:ext cx="7703757" cy="1540751"/>
          </a:xfrm>
          <a:custGeom>
            <a:avLst/>
            <a:gdLst/>
            <a:ahLst/>
            <a:cxnLst/>
            <a:rect l="l" t="t" r="r" b="b"/>
            <a:pathLst>
              <a:path w="11555636" h="2311127">
                <a:moveTo>
                  <a:pt x="11555636" y="2311127"/>
                </a:moveTo>
                <a:lnTo>
                  <a:pt x="0" y="2311127"/>
                </a:lnTo>
                <a:lnTo>
                  <a:pt x="0" y="0"/>
                </a:lnTo>
                <a:lnTo>
                  <a:pt x="11555636" y="0"/>
                </a:lnTo>
                <a:lnTo>
                  <a:pt x="11555636" y="2311127"/>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grpSp>
        <p:nvGrpSpPr>
          <p:cNvPr id="5" name="Group 5"/>
          <p:cNvGrpSpPr/>
          <p:nvPr/>
        </p:nvGrpSpPr>
        <p:grpSpPr>
          <a:xfrm>
            <a:off x="-756557" y="6403521"/>
            <a:ext cx="14616793" cy="454479"/>
            <a:chOff x="0" y="0"/>
            <a:chExt cx="5774535" cy="179547"/>
          </a:xfrm>
        </p:grpSpPr>
        <p:sp>
          <p:nvSpPr>
            <p:cNvPr id="6" name="Freeform 6"/>
            <p:cNvSpPr/>
            <p:nvPr/>
          </p:nvSpPr>
          <p:spPr>
            <a:xfrm>
              <a:off x="0" y="0"/>
              <a:ext cx="5774536" cy="179547"/>
            </a:xfrm>
            <a:custGeom>
              <a:avLst/>
              <a:gdLst/>
              <a:ahLst/>
              <a:cxnLst/>
              <a:rect l="l" t="t" r="r" b="b"/>
              <a:pathLst>
                <a:path w="5774536" h="179547">
                  <a:moveTo>
                    <a:pt x="0" y="0"/>
                  </a:moveTo>
                  <a:lnTo>
                    <a:pt x="5774536" y="0"/>
                  </a:lnTo>
                  <a:lnTo>
                    <a:pt x="5774536" y="179547"/>
                  </a:lnTo>
                  <a:lnTo>
                    <a:pt x="0" y="179547"/>
                  </a:lnTo>
                  <a:close/>
                </a:path>
              </a:pathLst>
            </a:custGeom>
            <a:solidFill>
              <a:srgbClr val="000000"/>
            </a:solidFill>
          </p:spPr>
          <p:txBody>
            <a:bodyPr/>
            <a:lstStyle/>
            <a:p>
              <a:endParaRPr lang="en-US" sz="1200"/>
            </a:p>
          </p:txBody>
        </p:sp>
        <p:sp>
          <p:nvSpPr>
            <p:cNvPr id="7" name="TextBox 7"/>
            <p:cNvSpPr txBox="1"/>
            <p:nvPr/>
          </p:nvSpPr>
          <p:spPr>
            <a:xfrm>
              <a:off x="0" y="-38100"/>
              <a:ext cx="5774535" cy="217647"/>
            </a:xfrm>
            <a:prstGeom prst="rect">
              <a:avLst/>
            </a:prstGeom>
          </p:spPr>
          <p:txBody>
            <a:bodyPr lIns="33867" tIns="33867" rIns="33867" bIns="33867" rtlCol="0" anchor="ctr"/>
            <a:lstStyle/>
            <a:p>
              <a:pPr algn="ctr">
                <a:lnSpc>
                  <a:spcPts val="1773"/>
                </a:lnSpc>
                <a:spcBef>
                  <a:spcPct val="0"/>
                </a:spcBef>
              </a:pPr>
              <a:endParaRPr sz="1200"/>
            </a:p>
          </p:txBody>
        </p:sp>
      </p:grpSp>
      <p:sp>
        <p:nvSpPr>
          <p:cNvPr id="8" name="Freeform 8"/>
          <p:cNvSpPr/>
          <p:nvPr/>
        </p:nvSpPr>
        <p:spPr>
          <a:xfrm>
            <a:off x="7737980" y="2547235"/>
            <a:ext cx="4775587" cy="3856287"/>
          </a:xfrm>
          <a:custGeom>
            <a:avLst/>
            <a:gdLst/>
            <a:ahLst/>
            <a:cxnLst/>
            <a:rect l="l" t="t" r="r" b="b"/>
            <a:pathLst>
              <a:path w="7163381" h="5784430">
                <a:moveTo>
                  <a:pt x="0" y="0"/>
                </a:moveTo>
                <a:lnTo>
                  <a:pt x="7163382" y="0"/>
                </a:lnTo>
                <a:lnTo>
                  <a:pt x="7163382" y="5784430"/>
                </a:lnTo>
                <a:lnTo>
                  <a:pt x="0" y="57844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9" name="Freeform 9"/>
          <p:cNvSpPr/>
          <p:nvPr/>
        </p:nvSpPr>
        <p:spPr>
          <a:xfrm rot="10303012" flipH="1" flipV="1">
            <a:off x="-7034696" y="-1254420"/>
            <a:ext cx="10077999" cy="2015600"/>
          </a:xfrm>
          <a:custGeom>
            <a:avLst/>
            <a:gdLst/>
            <a:ahLst/>
            <a:cxnLst/>
            <a:rect l="l" t="t" r="r" b="b"/>
            <a:pathLst>
              <a:path w="15116999" h="3023400">
                <a:moveTo>
                  <a:pt x="15116999" y="3023400"/>
                </a:moveTo>
                <a:lnTo>
                  <a:pt x="0" y="3023400"/>
                </a:lnTo>
                <a:lnTo>
                  <a:pt x="0" y="0"/>
                </a:lnTo>
                <a:lnTo>
                  <a:pt x="15116999" y="0"/>
                </a:lnTo>
                <a:lnTo>
                  <a:pt x="15116999" y="302340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0" name="Freeform 10"/>
          <p:cNvSpPr/>
          <p:nvPr/>
        </p:nvSpPr>
        <p:spPr>
          <a:xfrm>
            <a:off x="10804725" y="1476610"/>
            <a:ext cx="2017301" cy="361433"/>
          </a:xfrm>
          <a:custGeom>
            <a:avLst/>
            <a:gdLst/>
            <a:ahLst/>
            <a:cxnLst/>
            <a:rect l="l" t="t" r="r" b="b"/>
            <a:pathLst>
              <a:path w="3025951" h="542150">
                <a:moveTo>
                  <a:pt x="0" y="0"/>
                </a:moveTo>
                <a:lnTo>
                  <a:pt x="3025951" y="0"/>
                </a:lnTo>
                <a:lnTo>
                  <a:pt x="3025951" y="542149"/>
                </a:lnTo>
                <a:lnTo>
                  <a:pt x="0" y="54214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1" name="Freeform 11"/>
          <p:cNvSpPr/>
          <p:nvPr/>
        </p:nvSpPr>
        <p:spPr>
          <a:xfrm>
            <a:off x="4979515" y="6222805"/>
            <a:ext cx="2017301" cy="361433"/>
          </a:xfrm>
          <a:custGeom>
            <a:avLst/>
            <a:gdLst/>
            <a:ahLst/>
            <a:cxnLst/>
            <a:rect l="l" t="t" r="r" b="b"/>
            <a:pathLst>
              <a:path w="3025951" h="542150">
                <a:moveTo>
                  <a:pt x="0" y="0"/>
                </a:moveTo>
                <a:lnTo>
                  <a:pt x="3025951" y="0"/>
                </a:lnTo>
                <a:lnTo>
                  <a:pt x="3025951" y="542150"/>
                </a:lnTo>
                <a:lnTo>
                  <a:pt x="0" y="54215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2" name="Freeform 12"/>
          <p:cNvSpPr/>
          <p:nvPr/>
        </p:nvSpPr>
        <p:spPr>
          <a:xfrm>
            <a:off x="-912725" y="2447290"/>
            <a:ext cx="1397471" cy="1638826"/>
          </a:xfrm>
          <a:custGeom>
            <a:avLst/>
            <a:gdLst/>
            <a:ahLst/>
            <a:cxnLst/>
            <a:rect l="l" t="t" r="r" b="b"/>
            <a:pathLst>
              <a:path w="2096207" h="2458239">
                <a:moveTo>
                  <a:pt x="0" y="0"/>
                </a:moveTo>
                <a:lnTo>
                  <a:pt x="2096207" y="0"/>
                </a:lnTo>
                <a:lnTo>
                  <a:pt x="2096207" y="2458239"/>
                </a:lnTo>
                <a:lnTo>
                  <a:pt x="0" y="245823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3" name="Freeform 13"/>
          <p:cNvSpPr/>
          <p:nvPr/>
        </p:nvSpPr>
        <p:spPr>
          <a:xfrm>
            <a:off x="8098157" y="72099"/>
            <a:ext cx="2027617" cy="1585227"/>
          </a:xfrm>
          <a:custGeom>
            <a:avLst/>
            <a:gdLst/>
            <a:ahLst/>
            <a:cxnLst/>
            <a:rect l="l" t="t" r="r" b="b"/>
            <a:pathLst>
              <a:path w="3041425" h="2377841">
                <a:moveTo>
                  <a:pt x="0" y="0"/>
                </a:moveTo>
                <a:lnTo>
                  <a:pt x="3041425" y="0"/>
                </a:lnTo>
                <a:lnTo>
                  <a:pt x="3041425" y="2377842"/>
                </a:lnTo>
                <a:lnTo>
                  <a:pt x="0" y="237784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200"/>
          </a:p>
        </p:txBody>
      </p:sp>
      <p:sp>
        <p:nvSpPr>
          <p:cNvPr id="14" name="Freeform 14"/>
          <p:cNvSpPr/>
          <p:nvPr/>
        </p:nvSpPr>
        <p:spPr>
          <a:xfrm>
            <a:off x="6096000" y="4235427"/>
            <a:ext cx="2443341" cy="1867227"/>
          </a:xfrm>
          <a:custGeom>
            <a:avLst/>
            <a:gdLst/>
            <a:ahLst/>
            <a:cxnLst/>
            <a:rect l="l" t="t" r="r" b="b"/>
            <a:pathLst>
              <a:path w="3665011" h="2800840">
                <a:moveTo>
                  <a:pt x="0" y="0"/>
                </a:moveTo>
                <a:lnTo>
                  <a:pt x="3665011" y="0"/>
                </a:lnTo>
                <a:lnTo>
                  <a:pt x="3665011" y="2800840"/>
                </a:lnTo>
                <a:lnTo>
                  <a:pt x="0" y="2800840"/>
                </a:lnTo>
                <a:lnTo>
                  <a:pt x="0" y="0"/>
                </a:lnTo>
                <a:close/>
              </a:path>
            </a:pathLst>
          </a:custGeom>
          <a:blipFill>
            <a:blip r:embed="rId16"/>
            <a:stretch>
              <a:fillRect/>
            </a:stretch>
          </a:blipFill>
        </p:spPr>
        <p:txBody>
          <a:bodyPr/>
          <a:lstStyle/>
          <a:p>
            <a:endParaRPr lang="en-US" sz="1200"/>
          </a:p>
        </p:txBody>
      </p:sp>
      <p:sp>
        <p:nvSpPr>
          <p:cNvPr id="15" name="Freeform 15"/>
          <p:cNvSpPr/>
          <p:nvPr/>
        </p:nvSpPr>
        <p:spPr>
          <a:xfrm>
            <a:off x="8728640" y="2715853"/>
            <a:ext cx="2310001" cy="2013624"/>
          </a:xfrm>
          <a:custGeom>
            <a:avLst/>
            <a:gdLst/>
            <a:ahLst/>
            <a:cxnLst/>
            <a:rect l="l" t="t" r="r" b="b"/>
            <a:pathLst>
              <a:path w="3465002" h="3020436">
                <a:moveTo>
                  <a:pt x="0" y="0"/>
                </a:moveTo>
                <a:lnTo>
                  <a:pt x="3465003" y="0"/>
                </a:lnTo>
                <a:lnTo>
                  <a:pt x="3465003" y="3020436"/>
                </a:lnTo>
                <a:lnTo>
                  <a:pt x="0" y="3020436"/>
                </a:lnTo>
                <a:lnTo>
                  <a:pt x="0" y="0"/>
                </a:lnTo>
                <a:close/>
              </a:path>
            </a:pathLst>
          </a:custGeom>
          <a:blipFill>
            <a:blip r:embed="rId17"/>
            <a:stretch>
              <a:fillRect/>
            </a:stretch>
          </a:blipFill>
        </p:spPr>
        <p:txBody>
          <a:bodyPr/>
          <a:lstStyle/>
          <a:p>
            <a:endParaRPr lang="en-US" sz="1200"/>
          </a:p>
        </p:txBody>
      </p:sp>
      <p:sp>
        <p:nvSpPr>
          <p:cNvPr id="16" name="Freeform 16"/>
          <p:cNvSpPr/>
          <p:nvPr/>
        </p:nvSpPr>
        <p:spPr>
          <a:xfrm>
            <a:off x="6430877" y="2082677"/>
            <a:ext cx="1992946" cy="1992946"/>
          </a:xfrm>
          <a:custGeom>
            <a:avLst/>
            <a:gdLst/>
            <a:ahLst/>
            <a:cxnLst/>
            <a:rect l="l" t="t" r="r" b="b"/>
            <a:pathLst>
              <a:path w="2989419" h="2989419">
                <a:moveTo>
                  <a:pt x="0" y="0"/>
                </a:moveTo>
                <a:lnTo>
                  <a:pt x="2989419" y="0"/>
                </a:lnTo>
                <a:lnTo>
                  <a:pt x="2989419" y="2989419"/>
                </a:lnTo>
                <a:lnTo>
                  <a:pt x="0" y="2989419"/>
                </a:lnTo>
                <a:lnTo>
                  <a:pt x="0" y="0"/>
                </a:lnTo>
                <a:close/>
              </a:path>
            </a:pathLst>
          </a:custGeom>
          <a:blipFill>
            <a:blip r:embed="rId18"/>
            <a:stretch>
              <a:fillRect/>
            </a:stretch>
          </a:blipFill>
        </p:spPr>
        <p:txBody>
          <a:bodyPr/>
          <a:lstStyle/>
          <a:p>
            <a:endParaRPr lang="en-US" sz="1200"/>
          </a:p>
        </p:txBody>
      </p:sp>
      <p:sp>
        <p:nvSpPr>
          <p:cNvPr id="17" name="TextBox 17"/>
          <p:cNvSpPr txBox="1"/>
          <p:nvPr/>
        </p:nvSpPr>
        <p:spPr>
          <a:xfrm>
            <a:off x="3160072" y="1254298"/>
            <a:ext cx="4258635" cy="769441"/>
          </a:xfrm>
          <a:prstGeom prst="rect">
            <a:avLst/>
          </a:prstGeom>
        </p:spPr>
        <p:txBody>
          <a:bodyPr lIns="0" tIns="0" rIns="0" bIns="0" rtlCol="0" anchor="t">
            <a:spAutoFit/>
          </a:bodyPr>
          <a:lstStyle/>
          <a:p>
            <a:pPr algn="ctr">
              <a:lnSpc>
                <a:spcPts val="1951"/>
              </a:lnSpc>
            </a:pPr>
            <a:r>
              <a:rPr lang="en-US" sz="1789" spc="84">
                <a:solidFill>
                  <a:srgbClr val="000000"/>
                </a:solidFill>
                <a:latin typeface="Aleo"/>
                <a:ea typeface="Aleo"/>
                <a:cs typeface="Aleo"/>
                <a:sym typeface="Aleo"/>
              </a:rPr>
              <a:t>-Hallway design is at 90% Completion</a:t>
            </a:r>
          </a:p>
          <a:p>
            <a:pPr algn="ctr">
              <a:lnSpc>
                <a:spcPts val="1951"/>
              </a:lnSpc>
            </a:pPr>
            <a:r>
              <a:rPr lang="en-US" sz="1789" spc="84">
                <a:solidFill>
                  <a:srgbClr val="000000"/>
                </a:solidFill>
                <a:latin typeface="Aleo"/>
                <a:ea typeface="Aleo"/>
                <a:cs typeface="Aleo"/>
                <a:sym typeface="Aleo"/>
              </a:rPr>
              <a:t>-Architect to provide final details for final renderings</a:t>
            </a:r>
          </a:p>
        </p:txBody>
      </p:sp>
      <p:sp>
        <p:nvSpPr>
          <p:cNvPr id="18" name="TextBox 18"/>
          <p:cNvSpPr txBox="1"/>
          <p:nvPr/>
        </p:nvSpPr>
        <p:spPr>
          <a:xfrm>
            <a:off x="2110483" y="650680"/>
            <a:ext cx="6236230" cy="571182"/>
          </a:xfrm>
          <a:prstGeom prst="rect">
            <a:avLst/>
          </a:prstGeom>
        </p:spPr>
        <p:txBody>
          <a:bodyPr lIns="0" tIns="0" rIns="0" bIns="0" rtlCol="0" anchor="t">
            <a:spAutoFit/>
          </a:bodyPr>
          <a:lstStyle/>
          <a:p>
            <a:pPr algn="ctr">
              <a:lnSpc>
                <a:spcPts val="4358"/>
              </a:lnSpc>
            </a:pPr>
            <a:r>
              <a:rPr lang="en-US" sz="5067">
                <a:solidFill>
                  <a:srgbClr val="720505"/>
                </a:solidFill>
                <a:latin typeface="Alata"/>
                <a:ea typeface="Alata"/>
                <a:cs typeface="Alata"/>
                <a:sym typeface="Alata"/>
              </a:rPr>
              <a:t>BEAUTIFICATION</a:t>
            </a:r>
          </a:p>
        </p:txBody>
      </p:sp>
      <p:sp>
        <p:nvSpPr>
          <p:cNvPr id="19" name="Freeform 19"/>
          <p:cNvSpPr/>
          <p:nvPr/>
        </p:nvSpPr>
        <p:spPr>
          <a:xfrm>
            <a:off x="10271577" y="155622"/>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9"/>
            <a:stretch>
              <a:fillRect/>
            </a:stretch>
          </a:blipFill>
        </p:spPr>
        <p:txBody>
          <a:bodyPr/>
          <a:lstStyle/>
          <a:p>
            <a:endParaRPr lang="en-US" sz="1200"/>
          </a:p>
        </p:txBody>
      </p:sp>
      <p:sp>
        <p:nvSpPr>
          <p:cNvPr id="20" name="TextBox 19">
            <a:extLst>
              <a:ext uri="{FF2B5EF4-FFF2-40B4-BE49-F238E27FC236}">
                <a16:creationId xmlns:a16="http://schemas.microsoft.com/office/drawing/2014/main" id="{30A80ECF-15CA-27CD-4D90-9308BE4B5415}"/>
              </a:ext>
            </a:extLst>
          </p:cNvPr>
          <p:cNvSpPr txBox="1"/>
          <p:nvPr/>
        </p:nvSpPr>
        <p:spPr>
          <a:xfrm>
            <a:off x="1153360" y="3028950"/>
            <a:ext cx="3802592" cy="1200329"/>
          </a:xfrm>
          <a:prstGeom prst="rect">
            <a:avLst/>
          </a:prstGeom>
          <a:noFill/>
          <a:ln>
            <a:solidFill>
              <a:schemeClr val="tx1"/>
            </a:solidFill>
          </a:ln>
        </p:spPr>
        <p:txBody>
          <a:bodyPr wrap="square" rtlCol="0">
            <a:spAutoFit/>
          </a:bodyPr>
          <a:lstStyle/>
          <a:p>
            <a:pPr algn="ctr"/>
            <a:r>
              <a:rPr lang="en-US" sz="2400" dirty="0"/>
              <a:t>New Renderings will be Available once the Carpet Selection is Complete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37429" y="559209"/>
            <a:ext cx="7149535" cy="598241"/>
          </a:xfrm>
          <a:prstGeom prst="rect">
            <a:avLst/>
          </a:prstGeom>
        </p:spPr>
        <p:txBody>
          <a:bodyPr lIns="0" tIns="0" rIns="0" bIns="0" rtlCol="0" anchor="t">
            <a:spAutoFit/>
          </a:bodyPr>
          <a:lstStyle/>
          <a:p>
            <a:pPr>
              <a:lnSpc>
                <a:spcPts val="4587"/>
              </a:lnSpc>
            </a:pPr>
            <a:r>
              <a:rPr lang="en-US" sz="5334">
                <a:solidFill>
                  <a:srgbClr val="720505"/>
                </a:solidFill>
                <a:latin typeface="Alata"/>
                <a:ea typeface="Alata"/>
                <a:cs typeface="Alata"/>
                <a:sym typeface="Alata"/>
              </a:rPr>
              <a:t>MOLD REMEDIATION</a:t>
            </a:r>
          </a:p>
        </p:txBody>
      </p:sp>
      <p:sp>
        <p:nvSpPr>
          <p:cNvPr id="3" name="Freeform 3"/>
          <p:cNvSpPr/>
          <p:nvPr/>
        </p:nvSpPr>
        <p:spPr>
          <a:xfrm>
            <a:off x="7715093" y="1411200"/>
            <a:ext cx="3290632" cy="4387509"/>
          </a:xfrm>
          <a:custGeom>
            <a:avLst/>
            <a:gdLst/>
            <a:ahLst/>
            <a:cxnLst/>
            <a:rect l="l" t="t" r="r" b="b"/>
            <a:pathLst>
              <a:path w="4935948" h="6581264">
                <a:moveTo>
                  <a:pt x="0" y="0"/>
                </a:moveTo>
                <a:lnTo>
                  <a:pt x="4935948" y="0"/>
                </a:lnTo>
                <a:lnTo>
                  <a:pt x="4935948" y="6581264"/>
                </a:lnTo>
                <a:lnTo>
                  <a:pt x="0" y="6581264"/>
                </a:lnTo>
                <a:lnTo>
                  <a:pt x="0" y="0"/>
                </a:lnTo>
                <a:close/>
              </a:path>
            </a:pathLst>
          </a:custGeom>
          <a:blipFill>
            <a:blip r:embed="rId2"/>
            <a:stretch>
              <a:fillRect/>
            </a:stretch>
          </a:blipFill>
        </p:spPr>
        <p:txBody>
          <a:bodyPr/>
          <a:lstStyle/>
          <a:p>
            <a:endParaRPr lang="en-US" sz="1200"/>
          </a:p>
        </p:txBody>
      </p:sp>
      <p:sp>
        <p:nvSpPr>
          <p:cNvPr id="4" name="Freeform 4"/>
          <p:cNvSpPr/>
          <p:nvPr/>
        </p:nvSpPr>
        <p:spPr>
          <a:xfrm rot="-5400000">
            <a:off x="7576725" y="1824514"/>
            <a:ext cx="6858000" cy="3208973"/>
          </a:xfrm>
          <a:custGeom>
            <a:avLst/>
            <a:gdLst/>
            <a:ahLst/>
            <a:cxnLst/>
            <a:rect l="l" t="t" r="r" b="b"/>
            <a:pathLst>
              <a:path w="10287000" h="4813459">
                <a:moveTo>
                  <a:pt x="0" y="0"/>
                </a:moveTo>
                <a:lnTo>
                  <a:pt x="10287000" y="0"/>
                </a:lnTo>
                <a:lnTo>
                  <a:pt x="10287000" y="4813458"/>
                </a:lnTo>
                <a:lnTo>
                  <a:pt x="0" y="48134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5" name="Freeform 5"/>
          <p:cNvSpPr/>
          <p:nvPr/>
        </p:nvSpPr>
        <p:spPr>
          <a:xfrm rot="2125619">
            <a:off x="-2452569" y="4410789"/>
            <a:ext cx="6768073" cy="2120663"/>
          </a:xfrm>
          <a:custGeom>
            <a:avLst/>
            <a:gdLst/>
            <a:ahLst/>
            <a:cxnLst/>
            <a:rect l="l" t="t" r="r" b="b"/>
            <a:pathLst>
              <a:path w="10152110" h="3180994">
                <a:moveTo>
                  <a:pt x="0" y="0"/>
                </a:moveTo>
                <a:lnTo>
                  <a:pt x="10152110" y="0"/>
                </a:lnTo>
                <a:lnTo>
                  <a:pt x="10152110" y="3180994"/>
                </a:lnTo>
                <a:lnTo>
                  <a:pt x="0" y="31809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6" name="Freeform 6"/>
          <p:cNvSpPr/>
          <p:nvPr/>
        </p:nvSpPr>
        <p:spPr>
          <a:xfrm rot="2125619" flipV="1">
            <a:off x="-3125605" y="6506983"/>
            <a:ext cx="6768073" cy="2120663"/>
          </a:xfrm>
          <a:custGeom>
            <a:avLst/>
            <a:gdLst/>
            <a:ahLst/>
            <a:cxnLst/>
            <a:rect l="l" t="t" r="r" b="b"/>
            <a:pathLst>
              <a:path w="10152110" h="3180994">
                <a:moveTo>
                  <a:pt x="0" y="3180994"/>
                </a:moveTo>
                <a:lnTo>
                  <a:pt x="10152110" y="3180994"/>
                </a:lnTo>
                <a:lnTo>
                  <a:pt x="10152110" y="0"/>
                </a:lnTo>
                <a:lnTo>
                  <a:pt x="0" y="0"/>
                </a:lnTo>
                <a:lnTo>
                  <a:pt x="0" y="3180994"/>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200"/>
          </a:p>
        </p:txBody>
      </p:sp>
      <p:sp>
        <p:nvSpPr>
          <p:cNvPr id="7" name="Freeform 7"/>
          <p:cNvSpPr/>
          <p:nvPr/>
        </p:nvSpPr>
        <p:spPr>
          <a:xfrm>
            <a:off x="4399551" y="2723891"/>
            <a:ext cx="3026699" cy="4035599"/>
          </a:xfrm>
          <a:custGeom>
            <a:avLst/>
            <a:gdLst/>
            <a:ahLst/>
            <a:cxnLst/>
            <a:rect l="l" t="t" r="r" b="b"/>
            <a:pathLst>
              <a:path w="4540049" h="6053399">
                <a:moveTo>
                  <a:pt x="0" y="0"/>
                </a:moveTo>
                <a:lnTo>
                  <a:pt x="4540049" y="0"/>
                </a:lnTo>
                <a:lnTo>
                  <a:pt x="4540049" y="6053399"/>
                </a:lnTo>
                <a:lnTo>
                  <a:pt x="0" y="6053399"/>
                </a:lnTo>
                <a:lnTo>
                  <a:pt x="0" y="0"/>
                </a:lnTo>
                <a:close/>
              </a:path>
            </a:pathLst>
          </a:custGeom>
          <a:blipFill>
            <a:blip r:embed="rId9"/>
            <a:stretch>
              <a:fillRect/>
            </a:stretch>
          </a:blipFill>
        </p:spPr>
        <p:txBody>
          <a:bodyPr/>
          <a:lstStyle/>
          <a:p>
            <a:endParaRPr lang="en-US" sz="1200"/>
          </a:p>
        </p:txBody>
      </p:sp>
      <p:sp>
        <p:nvSpPr>
          <p:cNvPr id="8" name="Freeform 8"/>
          <p:cNvSpPr/>
          <p:nvPr/>
        </p:nvSpPr>
        <p:spPr>
          <a:xfrm>
            <a:off x="3630567" y="6496567"/>
            <a:ext cx="2017301" cy="361433"/>
          </a:xfrm>
          <a:custGeom>
            <a:avLst/>
            <a:gdLst/>
            <a:ahLst/>
            <a:cxnLst/>
            <a:rect l="l" t="t" r="r" b="b"/>
            <a:pathLst>
              <a:path w="3025951" h="542150">
                <a:moveTo>
                  <a:pt x="0" y="0"/>
                </a:moveTo>
                <a:lnTo>
                  <a:pt x="3025952" y="0"/>
                </a:lnTo>
                <a:lnTo>
                  <a:pt x="3025952" y="542150"/>
                </a:lnTo>
                <a:lnTo>
                  <a:pt x="0" y="54215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9" name="Freeform 9"/>
          <p:cNvSpPr/>
          <p:nvPr/>
        </p:nvSpPr>
        <p:spPr>
          <a:xfrm>
            <a:off x="6096000" y="-68680"/>
            <a:ext cx="2017301" cy="361433"/>
          </a:xfrm>
          <a:custGeom>
            <a:avLst/>
            <a:gdLst/>
            <a:ahLst/>
            <a:cxnLst/>
            <a:rect l="l" t="t" r="r" b="b"/>
            <a:pathLst>
              <a:path w="3025951" h="542150">
                <a:moveTo>
                  <a:pt x="0" y="0"/>
                </a:moveTo>
                <a:lnTo>
                  <a:pt x="3025951" y="0"/>
                </a:lnTo>
                <a:lnTo>
                  <a:pt x="3025951" y="542149"/>
                </a:lnTo>
                <a:lnTo>
                  <a:pt x="0" y="54214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0" name="Freeform 10"/>
          <p:cNvSpPr/>
          <p:nvPr/>
        </p:nvSpPr>
        <p:spPr>
          <a:xfrm>
            <a:off x="-711671" y="1195903"/>
            <a:ext cx="1397471" cy="1638826"/>
          </a:xfrm>
          <a:custGeom>
            <a:avLst/>
            <a:gdLst/>
            <a:ahLst/>
            <a:cxnLst/>
            <a:rect l="l" t="t" r="r" b="b"/>
            <a:pathLst>
              <a:path w="2096207" h="2458239">
                <a:moveTo>
                  <a:pt x="0" y="0"/>
                </a:moveTo>
                <a:lnTo>
                  <a:pt x="2096207" y="0"/>
                </a:lnTo>
                <a:lnTo>
                  <a:pt x="2096207" y="2458239"/>
                </a:lnTo>
                <a:lnTo>
                  <a:pt x="0" y="245823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1" name="Freeform 11"/>
          <p:cNvSpPr/>
          <p:nvPr/>
        </p:nvSpPr>
        <p:spPr>
          <a:xfrm>
            <a:off x="258432" y="143778"/>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4"/>
            <a:stretch>
              <a:fillRect/>
            </a:stretch>
          </a:blipFill>
        </p:spPr>
        <p:txBody>
          <a:bodyPr/>
          <a:lstStyle/>
          <a:p>
            <a:endParaRPr lang="en-US" sz="1200"/>
          </a:p>
        </p:txBody>
      </p:sp>
      <p:sp>
        <p:nvSpPr>
          <p:cNvPr id="12" name="Freeform 12"/>
          <p:cNvSpPr/>
          <p:nvPr/>
        </p:nvSpPr>
        <p:spPr>
          <a:xfrm>
            <a:off x="318118" y="2416722"/>
            <a:ext cx="3026699" cy="4441278"/>
          </a:xfrm>
          <a:custGeom>
            <a:avLst/>
            <a:gdLst/>
            <a:ahLst/>
            <a:cxnLst/>
            <a:rect l="l" t="t" r="r" b="b"/>
            <a:pathLst>
              <a:path w="4540049" h="6661917">
                <a:moveTo>
                  <a:pt x="0" y="0"/>
                </a:moveTo>
                <a:lnTo>
                  <a:pt x="4540049" y="0"/>
                </a:lnTo>
                <a:lnTo>
                  <a:pt x="4540049" y="6661917"/>
                </a:lnTo>
                <a:lnTo>
                  <a:pt x="0" y="6661917"/>
                </a:lnTo>
                <a:lnTo>
                  <a:pt x="0" y="0"/>
                </a:lnTo>
                <a:close/>
              </a:path>
            </a:pathLst>
          </a:custGeom>
          <a:blipFill>
            <a:blip r:embed="rId15"/>
            <a:stretch>
              <a:fillRect l="-5026" r="-5026"/>
            </a:stretch>
          </a:blipFill>
        </p:spPr>
        <p:txBody>
          <a:bodyPr/>
          <a:lstStyle/>
          <a:p>
            <a:endParaRPr lang="en-US" sz="1200"/>
          </a:p>
        </p:txBody>
      </p:sp>
      <p:sp>
        <p:nvSpPr>
          <p:cNvPr id="13" name="TextBox 13"/>
          <p:cNvSpPr txBox="1"/>
          <p:nvPr/>
        </p:nvSpPr>
        <p:spPr>
          <a:xfrm>
            <a:off x="3244269" y="1235434"/>
            <a:ext cx="5337263" cy="1346522"/>
          </a:xfrm>
          <a:prstGeom prst="rect">
            <a:avLst/>
          </a:prstGeom>
        </p:spPr>
        <p:txBody>
          <a:bodyPr lIns="0" tIns="0" rIns="0" bIns="0" rtlCol="0" anchor="t">
            <a:spAutoFit/>
          </a:bodyPr>
          <a:lstStyle/>
          <a:p>
            <a:pPr marL="415265" lvl="1" indent="-207632">
              <a:lnSpc>
                <a:spcPts val="2096"/>
              </a:lnSpc>
              <a:buFont typeface="Arial"/>
              <a:buChar char="•"/>
            </a:pPr>
            <a:r>
              <a:rPr lang="en-US" sz="1923" spc="90">
                <a:solidFill>
                  <a:srgbClr val="000000"/>
                </a:solidFill>
                <a:latin typeface="Aleo"/>
                <a:ea typeface="Aleo"/>
                <a:cs typeface="Aleo"/>
                <a:sym typeface="Aleo"/>
              </a:rPr>
              <a:t>Mold test completed</a:t>
            </a:r>
          </a:p>
          <a:p>
            <a:pPr marL="415265" lvl="1" indent="-207632">
              <a:lnSpc>
                <a:spcPts val="2096"/>
              </a:lnSpc>
              <a:buFont typeface="Arial"/>
              <a:buChar char="•"/>
            </a:pPr>
            <a:r>
              <a:rPr lang="en-US" sz="1923" spc="90">
                <a:solidFill>
                  <a:srgbClr val="000000"/>
                </a:solidFill>
                <a:latin typeface="Aleo"/>
                <a:ea typeface="Aleo"/>
                <a:cs typeface="Aleo"/>
                <a:sym typeface="Aleo"/>
              </a:rPr>
              <a:t>Mold has been found in all tested locations</a:t>
            </a:r>
          </a:p>
          <a:p>
            <a:pPr marL="415265" lvl="1" indent="-207632">
              <a:lnSpc>
                <a:spcPts val="2096"/>
              </a:lnSpc>
              <a:buFont typeface="Arial"/>
              <a:buChar char="•"/>
            </a:pPr>
            <a:r>
              <a:rPr lang="en-US" sz="1923" spc="90">
                <a:solidFill>
                  <a:srgbClr val="000000"/>
                </a:solidFill>
                <a:latin typeface="Aleo"/>
                <a:ea typeface="Aleo"/>
                <a:cs typeface="Aleo"/>
                <a:sym typeface="Aleo"/>
              </a:rPr>
              <a:t>Testing recap</a:t>
            </a:r>
          </a:p>
          <a:p>
            <a:pPr marL="415265" lvl="1" indent="-207632">
              <a:lnSpc>
                <a:spcPts val="2096"/>
              </a:lnSpc>
              <a:buFont typeface="Arial"/>
              <a:buChar char="•"/>
            </a:pPr>
            <a:r>
              <a:rPr lang="en-US" sz="1923" spc="90">
                <a:solidFill>
                  <a:srgbClr val="000000"/>
                </a:solidFill>
                <a:latin typeface="Aleo"/>
                <a:ea typeface="Aleo"/>
                <a:cs typeface="Aleo"/>
                <a:sym typeface="Aleo"/>
              </a:rPr>
              <a:t>Plan to Move Forward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51703" y="800772"/>
            <a:ext cx="7149535" cy="1188146"/>
          </a:xfrm>
          <a:prstGeom prst="rect">
            <a:avLst/>
          </a:prstGeom>
        </p:spPr>
        <p:txBody>
          <a:bodyPr lIns="0" tIns="0" rIns="0" bIns="0" rtlCol="0" anchor="t">
            <a:spAutoFit/>
          </a:bodyPr>
          <a:lstStyle/>
          <a:p>
            <a:pPr>
              <a:lnSpc>
                <a:spcPts val="4587"/>
              </a:lnSpc>
            </a:pPr>
            <a:r>
              <a:rPr lang="en-US" sz="5334">
                <a:solidFill>
                  <a:srgbClr val="720505"/>
                </a:solidFill>
                <a:latin typeface="Alata"/>
                <a:ea typeface="Alata"/>
                <a:cs typeface="Alata"/>
                <a:sym typeface="Alata"/>
              </a:rPr>
              <a:t>PROJECT OVERALL POTENTIAL TIMELINE</a:t>
            </a:r>
          </a:p>
        </p:txBody>
      </p:sp>
      <p:sp>
        <p:nvSpPr>
          <p:cNvPr id="3" name="Freeform 3"/>
          <p:cNvSpPr/>
          <p:nvPr/>
        </p:nvSpPr>
        <p:spPr>
          <a:xfrm rot="-5400000">
            <a:off x="7576725" y="1824514"/>
            <a:ext cx="6858000" cy="3208973"/>
          </a:xfrm>
          <a:custGeom>
            <a:avLst/>
            <a:gdLst/>
            <a:ahLst/>
            <a:cxnLst/>
            <a:rect l="l" t="t" r="r" b="b"/>
            <a:pathLst>
              <a:path w="10287000" h="4813459">
                <a:moveTo>
                  <a:pt x="0" y="0"/>
                </a:moveTo>
                <a:lnTo>
                  <a:pt x="10287000" y="0"/>
                </a:lnTo>
                <a:lnTo>
                  <a:pt x="10287000" y="4813458"/>
                </a:lnTo>
                <a:lnTo>
                  <a:pt x="0" y="48134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4" name="Freeform 4"/>
          <p:cNvSpPr/>
          <p:nvPr/>
        </p:nvSpPr>
        <p:spPr>
          <a:xfrm rot="2125619">
            <a:off x="-2586766" y="4600021"/>
            <a:ext cx="6768073" cy="2120663"/>
          </a:xfrm>
          <a:custGeom>
            <a:avLst/>
            <a:gdLst/>
            <a:ahLst/>
            <a:cxnLst/>
            <a:rect l="l" t="t" r="r" b="b"/>
            <a:pathLst>
              <a:path w="10152110" h="3180994">
                <a:moveTo>
                  <a:pt x="0" y="0"/>
                </a:moveTo>
                <a:lnTo>
                  <a:pt x="10152109" y="0"/>
                </a:lnTo>
                <a:lnTo>
                  <a:pt x="10152109" y="3180994"/>
                </a:lnTo>
                <a:lnTo>
                  <a:pt x="0" y="31809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5" name="Freeform 5"/>
          <p:cNvSpPr/>
          <p:nvPr/>
        </p:nvSpPr>
        <p:spPr>
          <a:xfrm rot="2125619" flipV="1">
            <a:off x="-3125605" y="6506983"/>
            <a:ext cx="6768073" cy="2120663"/>
          </a:xfrm>
          <a:custGeom>
            <a:avLst/>
            <a:gdLst/>
            <a:ahLst/>
            <a:cxnLst/>
            <a:rect l="l" t="t" r="r" b="b"/>
            <a:pathLst>
              <a:path w="10152110" h="3180994">
                <a:moveTo>
                  <a:pt x="0" y="3180994"/>
                </a:moveTo>
                <a:lnTo>
                  <a:pt x="10152110" y="3180994"/>
                </a:lnTo>
                <a:lnTo>
                  <a:pt x="10152110" y="0"/>
                </a:lnTo>
                <a:lnTo>
                  <a:pt x="0" y="0"/>
                </a:lnTo>
                <a:lnTo>
                  <a:pt x="0" y="3180994"/>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6" name="Freeform 6"/>
          <p:cNvSpPr/>
          <p:nvPr/>
        </p:nvSpPr>
        <p:spPr>
          <a:xfrm>
            <a:off x="3630567" y="6496567"/>
            <a:ext cx="2017301" cy="361433"/>
          </a:xfrm>
          <a:custGeom>
            <a:avLst/>
            <a:gdLst/>
            <a:ahLst/>
            <a:cxnLst/>
            <a:rect l="l" t="t" r="r" b="b"/>
            <a:pathLst>
              <a:path w="3025951" h="542150">
                <a:moveTo>
                  <a:pt x="0" y="0"/>
                </a:moveTo>
                <a:lnTo>
                  <a:pt x="3025952" y="0"/>
                </a:lnTo>
                <a:lnTo>
                  <a:pt x="3025952" y="542150"/>
                </a:lnTo>
                <a:lnTo>
                  <a:pt x="0" y="5421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7" name="Freeform 7"/>
          <p:cNvSpPr/>
          <p:nvPr/>
        </p:nvSpPr>
        <p:spPr>
          <a:xfrm>
            <a:off x="6096000" y="-68680"/>
            <a:ext cx="2017301" cy="361433"/>
          </a:xfrm>
          <a:custGeom>
            <a:avLst/>
            <a:gdLst/>
            <a:ahLst/>
            <a:cxnLst/>
            <a:rect l="l" t="t" r="r" b="b"/>
            <a:pathLst>
              <a:path w="3025951" h="542150">
                <a:moveTo>
                  <a:pt x="0" y="0"/>
                </a:moveTo>
                <a:lnTo>
                  <a:pt x="3025951" y="0"/>
                </a:lnTo>
                <a:lnTo>
                  <a:pt x="3025951" y="542149"/>
                </a:lnTo>
                <a:lnTo>
                  <a:pt x="0" y="5421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8" name="Freeform 8"/>
          <p:cNvSpPr/>
          <p:nvPr/>
        </p:nvSpPr>
        <p:spPr>
          <a:xfrm>
            <a:off x="-711671" y="1195903"/>
            <a:ext cx="1397471" cy="1638826"/>
          </a:xfrm>
          <a:custGeom>
            <a:avLst/>
            <a:gdLst/>
            <a:ahLst/>
            <a:cxnLst/>
            <a:rect l="l" t="t" r="r" b="b"/>
            <a:pathLst>
              <a:path w="2096207" h="2458239">
                <a:moveTo>
                  <a:pt x="0" y="0"/>
                </a:moveTo>
                <a:lnTo>
                  <a:pt x="2096207" y="0"/>
                </a:lnTo>
                <a:lnTo>
                  <a:pt x="2096207" y="2458239"/>
                </a:lnTo>
                <a:lnTo>
                  <a:pt x="0" y="245823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9" name="Freeform 9"/>
          <p:cNvSpPr/>
          <p:nvPr/>
        </p:nvSpPr>
        <p:spPr>
          <a:xfrm>
            <a:off x="258432" y="143778"/>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2"/>
            <a:stretch>
              <a:fillRect/>
            </a:stretch>
          </a:blipFill>
        </p:spPr>
        <p:txBody>
          <a:bodyPr/>
          <a:lstStyle/>
          <a:p>
            <a:endParaRPr lang="en-US" sz="1200"/>
          </a:p>
        </p:txBody>
      </p:sp>
      <p:sp>
        <p:nvSpPr>
          <p:cNvPr id="10" name="TextBox 10"/>
          <p:cNvSpPr txBox="1"/>
          <p:nvPr/>
        </p:nvSpPr>
        <p:spPr>
          <a:xfrm>
            <a:off x="2717523" y="4452453"/>
            <a:ext cx="1158829" cy="820738"/>
          </a:xfrm>
          <a:prstGeom prst="rect">
            <a:avLst/>
          </a:prstGeom>
        </p:spPr>
        <p:txBody>
          <a:bodyPr lIns="0" tIns="0" rIns="0" bIns="0" rtlCol="0" anchor="t">
            <a:spAutoFit/>
          </a:bodyPr>
          <a:lstStyle/>
          <a:p>
            <a:pPr>
              <a:lnSpc>
                <a:spcPts val="1613"/>
              </a:lnSpc>
            </a:pPr>
            <a:r>
              <a:rPr lang="en-US" sz="1479" spc="69">
                <a:solidFill>
                  <a:srgbClr val="000000"/>
                </a:solidFill>
                <a:latin typeface="Aleo"/>
                <a:ea typeface="Aleo"/>
                <a:cs typeface="Aleo"/>
                <a:sym typeface="Aleo"/>
              </a:rPr>
              <a:t>Mechanical Biding | GC Bid</a:t>
            </a:r>
          </a:p>
          <a:p>
            <a:pPr>
              <a:lnSpc>
                <a:spcPts val="1613"/>
              </a:lnSpc>
            </a:pPr>
            <a:r>
              <a:rPr lang="en-US" sz="1479" spc="69">
                <a:solidFill>
                  <a:srgbClr val="000000"/>
                </a:solidFill>
                <a:latin typeface="Aleo"/>
                <a:ea typeface="Aleo"/>
                <a:cs typeface="Aleo"/>
                <a:sym typeface="Aleo"/>
              </a:rPr>
              <a:t>05/30/25</a:t>
            </a:r>
          </a:p>
        </p:txBody>
      </p:sp>
      <p:sp>
        <p:nvSpPr>
          <p:cNvPr id="11" name="Freeform 11"/>
          <p:cNvSpPr/>
          <p:nvPr/>
        </p:nvSpPr>
        <p:spPr>
          <a:xfrm>
            <a:off x="830938" y="3662003"/>
            <a:ext cx="3761472" cy="789909"/>
          </a:xfrm>
          <a:custGeom>
            <a:avLst/>
            <a:gdLst/>
            <a:ahLst/>
            <a:cxnLst/>
            <a:rect l="l" t="t" r="r" b="b"/>
            <a:pathLst>
              <a:path w="5642208" h="1184864">
                <a:moveTo>
                  <a:pt x="0" y="0"/>
                </a:moveTo>
                <a:lnTo>
                  <a:pt x="5642208" y="0"/>
                </a:lnTo>
                <a:lnTo>
                  <a:pt x="5642208" y="1184864"/>
                </a:lnTo>
                <a:lnTo>
                  <a:pt x="0" y="118486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sz="1200"/>
          </a:p>
        </p:txBody>
      </p:sp>
      <p:sp>
        <p:nvSpPr>
          <p:cNvPr id="12" name="TextBox 12"/>
          <p:cNvSpPr txBox="1"/>
          <p:nvPr/>
        </p:nvSpPr>
        <p:spPr>
          <a:xfrm>
            <a:off x="502700" y="2949992"/>
            <a:ext cx="1252397" cy="1025922"/>
          </a:xfrm>
          <a:prstGeom prst="rect">
            <a:avLst/>
          </a:prstGeom>
        </p:spPr>
        <p:txBody>
          <a:bodyPr lIns="0" tIns="0" rIns="0" bIns="0" rtlCol="0" anchor="t">
            <a:spAutoFit/>
          </a:bodyPr>
          <a:lstStyle/>
          <a:p>
            <a:pPr>
              <a:lnSpc>
                <a:spcPts val="1613"/>
              </a:lnSpc>
            </a:pPr>
            <a:r>
              <a:rPr lang="en-US" sz="1479" spc="69">
                <a:solidFill>
                  <a:srgbClr val="000000"/>
                </a:solidFill>
                <a:latin typeface="Aleo"/>
                <a:ea typeface="Aleo"/>
                <a:cs typeface="Aleo"/>
                <a:sym typeface="Aleo"/>
              </a:rPr>
              <a:t>Fire Alarm/Fire Sprinkler Paused</a:t>
            </a:r>
          </a:p>
          <a:p>
            <a:pPr>
              <a:lnSpc>
                <a:spcPts val="1613"/>
              </a:lnSpc>
            </a:pPr>
            <a:r>
              <a:rPr lang="en-US" sz="1479" spc="69">
                <a:solidFill>
                  <a:srgbClr val="000000"/>
                </a:solidFill>
                <a:latin typeface="Aleo"/>
                <a:ea typeface="Aleo"/>
                <a:cs typeface="Aleo"/>
                <a:sym typeface="Aleo"/>
              </a:rPr>
              <a:t>05/30/25</a:t>
            </a:r>
          </a:p>
        </p:txBody>
      </p:sp>
      <p:sp>
        <p:nvSpPr>
          <p:cNvPr id="13" name="TextBox 13"/>
          <p:cNvSpPr txBox="1"/>
          <p:nvPr/>
        </p:nvSpPr>
        <p:spPr>
          <a:xfrm>
            <a:off x="1063789" y="4251645"/>
            <a:ext cx="1209234" cy="1231106"/>
          </a:xfrm>
          <a:prstGeom prst="rect">
            <a:avLst/>
          </a:prstGeom>
        </p:spPr>
        <p:txBody>
          <a:bodyPr lIns="0" tIns="0" rIns="0" bIns="0" rtlCol="0" anchor="t">
            <a:spAutoFit/>
          </a:bodyPr>
          <a:lstStyle/>
          <a:p>
            <a:pPr>
              <a:lnSpc>
                <a:spcPts val="1613"/>
              </a:lnSpc>
            </a:pPr>
            <a:r>
              <a:rPr lang="en-US" sz="1479" spc="69">
                <a:solidFill>
                  <a:srgbClr val="000000"/>
                </a:solidFill>
                <a:latin typeface="Aleo"/>
                <a:ea typeface="Aleo"/>
                <a:cs typeface="Aleo"/>
                <a:sym typeface="Aleo"/>
              </a:rPr>
              <a:t>Mold Remediation Exploration Starts |MEP Selection</a:t>
            </a:r>
          </a:p>
          <a:p>
            <a:pPr>
              <a:lnSpc>
                <a:spcPts val="1613"/>
              </a:lnSpc>
            </a:pPr>
            <a:r>
              <a:rPr lang="en-US" sz="1479" spc="69">
                <a:solidFill>
                  <a:srgbClr val="000000"/>
                </a:solidFill>
                <a:latin typeface="Aleo"/>
                <a:ea typeface="Aleo"/>
                <a:cs typeface="Aleo"/>
                <a:sym typeface="Aleo"/>
              </a:rPr>
              <a:t>04/14/25</a:t>
            </a:r>
          </a:p>
        </p:txBody>
      </p:sp>
      <p:sp>
        <p:nvSpPr>
          <p:cNvPr id="14" name="TextBox 14"/>
          <p:cNvSpPr txBox="1"/>
          <p:nvPr/>
        </p:nvSpPr>
        <p:spPr>
          <a:xfrm>
            <a:off x="3444367" y="2703557"/>
            <a:ext cx="1842335" cy="820738"/>
          </a:xfrm>
          <a:prstGeom prst="rect">
            <a:avLst/>
          </a:prstGeom>
        </p:spPr>
        <p:txBody>
          <a:bodyPr lIns="0" tIns="0" rIns="0" bIns="0" rtlCol="0" anchor="t">
            <a:spAutoFit/>
          </a:bodyPr>
          <a:lstStyle/>
          <a:p>
            <a:pPr>
              <a:lnSpc>
                <a:spcPts val="1613"/>
              </a:lnSpc>
            </a:pPr>
            <a:r>
              <a:rPr lang="en-US" sz="1479" spc="69">
                <a:solidFill>
                  <a:srgbClr val="000000"/>
                </a:solidFill>
                <a:latin typeface="Aleo"/>
                <a:ea typeface="Aleo"/>
                <a:cs typeface="Aleo"/>
                <a:sym typeface="Aleo"/>
              </a:rPr>
              <a:t>Mold Remediation | Mechanical Contractor Work</a:t>
            </a:r>
          </a:p>
          <a:p>
            <a:pPr>
              <a:lnSpc>
                <a:spcPts val="1613"/>
              </a:lnSpc>
            </a:pPr>
            <a:r>
              <a:rPr lang="en-US" sz="1479" spc="69">
                <a:solidFill>
                  <a:srgbClr val="000000"/>
                </a:solidFill>
                <a:latin typeface="Aleo"/>
                <a:ea typeface="Aleo"/>
                <a:cs typeface="Aleo"/>
                <a:sym typeface="Aleo"/>
              </a:rPr>
              <a:t>07/21/25</a:t>
            </a:r>
          </a:p>
        </p:txBody>
      </p:sp>
      <p:sp>
        <p:nvSpPr>
          <p:cNvPr id="15" name="TextBox 15"/>
          <p:cNvSpPr txBox="1"/>
          <p:nvPr/>
        </p:nvSpPr>
        <p:spPr>
          <a:xfrm>
            <a:off x="1911826" y="2339912"/>
            <a:ext cx="1252397" cy="1436291"/>
          </a:xfrm>
          <a:prstGeom prst="rect">
            <a:avLst/>
          </a:prstGeom>
        </p:spPr>
        <p:txBody>
          <a:bodyPr lIns="0" tIns="0" rIns="0" bIns="0" rtlCol="0" anchor="t">
            <a:spAutoFit/>
          </a:bodyPr>
          <a:lstStyle/>
          <a:p>
            <a:pPr>
              <a:lnSpc>
                <a:spcPts val="1613"/>
              </a:lnSpc>
            </a:pPr>
            <a:r>
              <a:rPr lang="en-US" sz="1479" spc="69">
                <a:solidFill>
                  <a:srgbClr val="000000"/>
                </a:solidFill>
                <a:latin typeface="Aleo"/>
                <a:ea typeface="Aleo"/>
                <a:cs typeface="Aleo"/>
                <a:sym typeface="Aleo"/>
              </a:rPr>
              <a:t>Mold Remediation Starts | MEP Drawings Completed</a:t>
            </a:r>
          </a:p>
          <a:p>
            <a:pPr>
              <a:lnSpc>
                <a:spcPts val="1613"/>
              </a:lnSpc>
            </a:pPr>
            <a:r>
              <a:rPr lang="en-US" sz="1479" spc="69">
                <a:solidFill>
                  <a:srgbClr val="000000"/>
                </a:solidFill>
                <a:latin typeface="Aleo"/>
                <a:ea typeface="Aleo"/>
                <a:cs typeface="Aleo"/>
                <a:sym typeface="Aleo"/>
              </a:rPr>
              <a:t>05/19.25</a:t>
            </a:r>
          </a:p>
          <a:p>
            <a:pPr>
              <a:lnSpc>
                <a:spcPts val="1613"/>
              </a:lnSpc>
            </a:pPr>
            <a:endParaRPr lang="en-US" sz="1479" spc="69">
              <a:solidFill>
                <a:srgbClr val="000000"/>
              </a:solidFill>
              <a:latin typeface="Aleo"/>
              <a:ea typeface="Aleo"/>
              <a:cs typeface="Aleo"/>
              <a:sym typeface="Aleo"/>
            </a:endParaRPr>
          </a:p>
        </p:txBody>
      </p:sp>
      <p:sp>
        <p:nvSpPr>
          <p:cNvPr id="16" name="TextBox 16"/>
          <p:cNvSpPr txBox="1"/>
          <p:nvPr/>
        </p:nvSpPr>
        <p:spPr>
          <a:xfrm>
            <a:off x="4660504" y="3882018"/>
            <a:ext cx="1252397" cy="615553"/>
          </a:xfrm>
          <a:prstGeom prst="rect">
            <a:avLst/>
          </a:prstGeom>
        </p:spPr>
        <p:txBody>
          <a:bodyPr lIns="0" tIns="0" rIns="0" bIns="0" rtlCol="0" anchor="t">
            <a:spAutoFit/>
          </a:bodyPr>
          <a:lstStyle/>
          <a:p>
            <a:pPr>
              <a:lnSpc>
                <a:spcPts val="1613"/>
              </a:lnSpc>
            </a:pPr>
            <a:r>
              <a:rPr lang="en-US" sz="1479" spc="69">
                <a:solidFill>
                  <a:srgbClr val="000000"/>
                </a:solidFill>
                <a:latin typeface="Aleo"/>
                <a:ea typeface="Aleo"/>
                <a:cs typeface="Aleo"/>
                <a:sym typeface="Aleo"/>
              </a:rPr>
              <a:t>GC to start in Phases</a:t>
            </a:r>
          </a:p>
          <a:p>
            <a:pPr>
              <a:lnSpc>
                <a:spcPts val="1613"/>
              </a:lnSpc>
            </a:pPr>
            <a:r>
              <a:rPr lang="en-US" sz="1479" spc="69">
                <a:solidFill>
                  <a:srgbClr val="000000"/>
                </a:solidFill>
                <a:latin typeface="Aleo"/>
                <a:ea typeface="Aleo"/>
                <a:cs typeface="Aleo"/>
                <a:sym typeface="Aleo"/>
              </a:rPr>
              <a:t>08/22/25</a:t>
            </a:r>
          </a:p>
        </p:txBody>
      </p:sp>
      <p:sp>
        <p:nvSpPr>
          <p:cNvPr id="17" name="TextBox 17"/>
          <p:cNvSpPr txBox="1"/>
          <p:nvPr/>
        </p:nvSpPr>
        <p:spPr>
          <a:xfrm>
            <a:off x="6192300" y="2540277"/>
            <a:ext cx="4585549" cy="3000821"/>
          </a:xfrm>
          <a:prstGeom prst="rect">
            <a:avLst/>
          </a:prstGeom>
        </p:spPr>
        <p:txBody>
          <a:bodyPr lIns="0" tIns="0" rIns="0" bIns="0" rtlCol="0" anchor="t">
            <a:spAutoFit/>
          </a:bodyPr>
          <a:lstStyle/>
          <a:p>
            <a:pPr>
              <a:lnSpc>
                <a:spcPts val="1831"/>
              </a:lnSpc>
            </a:pPr>
            <a:r>
              <a:rPr lang="en-US" sz="1679" spc="79">
                <a:solidFill>
                  <a:srgbClr val="000000"/>
                </a:solidFill>
                <a:latin typeface="Aleo"/>
                <a:ea typeface="Aleo"/>
                <a:cs typeface="Aleo"/>
                <a:sym typeface="Aleo"/>
              </a:rPr>
              <a:t>GC Phases</a:t>
            </a:r>
          </a:p>
          <a:p>
            <a:pPr>
              <a:lnSpc>
                <a:spcPts val="1831"/>
              </a:lnSpc>
            </a:pPr>
            <a:endParaRPr lang="en-US" sz="1679" spc="79">
              <a:solidFill>
                <a:srgbClr val="000000"/>
              </a:solidFill>
              <a:latin typeface="Aleo"/>
              <a:ea typeface="Aleo"/>
              <a:cs typeface="Aleo"/>
              <a:sym typeface="Aleo"/>
            </a:endParaRPr>
          </a:p>
          <a:p>
            <a:pPr>
              <a:lnSpc>
                <a:spcPts val="1831"/>
              </a:lnSpc>
            </a:pPr>
            <a:r>
              <a:rPr lang="en-US" sz="1679" spc="79">
                <a:solidFill>
                  <a:srgbClr val="000000"/>
                </a:solidFill>
                <a:latin typeface="Aleo"/>
                <a:ea typeface="Aleo"/>
                <a:cs typeface="Aleo"/>
                <a:sym typeface="Aleo"/>
              </a:rPr>
              <a:t>Phase 1</a:t>
            </a:r>
          </a:p>
          <a:p>
            <a:pPr marL="362627" lvl="1" indent="-181314">
              <a:lnSpc>
                <a:spcPts val="1831"/>
              </a:lnSpc>
              <a:buFont typeface="Arial"/>
              <a:buChar char="•"/>
            </a:pPr>
            <a:r>
              <a:rPr lang="en-US" sz="1679" spc="79">
                <a:solidFill>
                  <a:srgbClr val="000000"/>
                </a:solidFill>
                <a:latin typeface="Aleo"/>
                <a:ea typeface="Aleo"/>
                <a:cs typeface="Aleo"/>
                <a:sym typeface="Aleo"/>
              </a:rPr>
              <a:t>Demo of existing framing &amp; carpet</a:t>
            </a:r>
          </a:p>
          <a:p>
            <a:pPr marL="362627" lvl="1" indent="-181314">
              <a:lnSpc>
                <a:spcPts val="1831"/>
              </a:lnSpc>
              <a:buFont typeface="Arial"/>
              <a:buChar char="•"/>
            </a:pPr>
            <a:r>
              <a:rPr lang="en-US" sz="1679" spc="79">
                <a:solidFill>
                  <a:srgbClr val="000000"/>
                </a:solidFill>
                <a:latin typeface="Aleo"/>
                <a:ea typeface="Aleo"/>
                <a:cs typeface="Aleo"/>
                <a:sym typeface="Aleo"/>
              </a:rPr>
              <a:t>Ceilings in the hallways only</a:t>
            </a:r>
          </a:p>
          <a:p>
            <a:pPr>
              <a:lnSpc>
                <a:spcPts val="1831"/>
              </a:lnSpc>
            </a:pPr>
            <a:endParaRPr lang="en-US" sz="1679" spc="79">
              <a:solidFill>
                <a:srgbClr val="000000"/>
              </a:solidFill>
              <a:latin typeface="Aleo"/>
              <a:ea typeface="Aleo"/>
              <a:cs typeface="Aleo"/>
              <a:sym typeface="Aleo"/>
            </a:endParaRPr>
          </a:p>
          <a:p>
            <a:pPr>
              <a:lnSpc>
                <a:spcPts val="1831"/>
              </a:lnSpc>
            </a:pPr>
            <a:r>
              <a:rPr lang="en-US" sz="1679" spc="79">
                <a:solidFill>
                  <a:srgbClr val="000000"/>
                </a:solidFill>
                <a:latin typeface="Aleo"/>
                <a:ea typeface="Aleo"/>
                <a:cs typeface="Aleo"/>
                <a:sym typeface="Aleo"/>
              </a:rPr>
              <a:t>Phase 2</a:t>
            </a:r>
          </a:p>
          <a:p>
            <a:pPr marL="362627" lvl="1" indent="-181314">
              <a:lnSpc>
                <a:spcPts val="1831"/>
              </a:lnSpc>
              <a:buFont typeface="Arial"/>
              <a:buChar char="•"/>
            </a:pPr>
            <a:r>
              <a:rPr lang="en-US" sz="1679" spc="79">
                <a:solidFill>
                  <a:srgbClr val="000000"/>
                </a:solidFill>
                <a:latin typeface="Aleo"/>
                <a:ea typeface="Aleo"/>
                <a:cs typeface="Aleo"/>
                <a:sym typeface="Aleo"/>
              </a:rPr>
              <a:t>Wall reconstruction and scarifying </a:t>
            </a:r>
          </a:p>
          <a:p>
            <a:pPr marL="362627" lvl="1" indent="-181314">
              <a:lnSpc>
                <a:spcPts val="1831"/>
              </a:lnSpc>
              <a:buFont typeface="Arial"/>
              <a:buChar char="•"/>
            </a:pPr>
            <a:r>
              <a:rPr lang="en-US" sz="1679" spc="79">
                <a:solidFill>
                  <a:srgbClr val="000000"/>
                </a:solidFill>
                <a:latin typeface="Aleo"/>
                <a:ea typeface="Aleo"/>
                <a:cs typeface="Aleo"/>
                <a:sym typeface="Aleo"/>
              </a:rPr>
              <a:t>Lighting</a:t>
            </a:r>
          </a:p>
          <a:p>
            <a:pPr>
              <a:lnSpc>
                <a:spcPts val="1831"/>
              </a:lnSpc>
            </a:pPr>
            <a:endParaRPr lang="en-US" sz="1679" spc="79">
              <a:solidFill>
                <a:srgbClr val="000000"/>
              </a:solidFill>
              <a:latin typeface="Aleo"/>
              <a:ea typeface="Aleo"/>
              <a:cs typeface="Aleo"/>
              <a:sym typeface="Aleo"/>
            </a:endParaRPr>
          </a:p>
          <a:p>
            <a:pPr>
              <a:lnSpc>
                <a:spcPts val="1831"/>
              </a:lnSpc>
            </a:pPr>
            <a:r>
              <a:rPr lang="en-US" sz="1679" spc="79">
                <a:solidFill>
                  <a:srgbClr val="000000"/>
                </a:solidFill>
                <a:latin typeface="Aleo"/>
                <a:ea typeface="Aleo"/>
                <a:cs typeface="Aleo"/>
                <a:sym typeface="Aleo"/>
              </a:rPr>
              <a:t>Phase 3 (After Fire Alarm Demolition)</a:t>
            </a:r>
          </a:p>
          <a:p>
            <a:pPr marL="362627" lvl="1" indent="-181314">
              <a:lnSpc>
                <a:spcPts val="1831"/>
              </a:lnSpc>
              <a:buFont typeface="Arial"/>
              <a:buChar char="•"/>
            </a:pPr>
            <a:r>
              <a:rPr lang="en-US" sz="1679" spc="79">
                <a:solidFill>
                  <a:srgbClr val="000000"/>
                </a:solidFill>
                <a:latin typeface="Aleo"/>
                <a:ea typeface="Aleo"/>
                <a:cs typeface="Aleo"/>
                <a:sym typeface="Aleo"/>
              </a:rPr>
              <a:t>Paint and finishes</a:t>
            </a:r>
          </a:p>
          <a:p>
            <a:pPr marL="362627" lvl="1" indent="-181314">
              <a:lnSpc>
                <a:spcPts val="1831"/>
              </a:lnSpc>
              <a:buFont typeface="Arial"/>
              <a:buChar char="•"/>
            </a:pPr>
            <a:r>
              <a:rPr lang="en-US" sz="1679" spc="79">
                <a:solidFill>
                  <a:srgbClr val="000000"/>
                </a:solidFill>
                <a:latin typeface="Aleo"/>
                <a:ea typeface="Aleo"/>
                <a:cs typeface="Aleo"/>
                <a:sym typeface="Aleo"/>
              </a:rPr>
              <a:t>Flooring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39646" y="0"/>
            <a:ext cx="1545715" cy="6858000"/>
            <a:chOff x="0" y="0"/>
            <a:chExt cx="610653" cy="2709333"/>
          </a:xfrm>
        </p:grpSpPr>
        <p:sp>
          <p:nvSpPr>
            <p:cNvPr id="3" name="Freeform 3"/>
            <p:cNvSpPr/>
            <p:nvPr/>
          </p:nvSpPr>
          <p:spPr>
            <a:xfrm>
              <a:off x="0" y="0"/>
              <a:ext cx="610653" cy="2709333"/>
            </a:xfrm>
            <a:custGeom>
              <a:avLst/>
              <a:gdLst/>
              <a:ahLst/>
              <a:cxnLst/>
              <a:rect l="l" t="t" r="r" b="b"/>
              <a:pathLst>
                <a:path w="610653" h="2709333">
                  <a:moveTo>
                    <a:pt x="0" y="0"/>
                  </a:moveTo>
                  <a:lnTo>
                    <a:pt x="610653" y="0"/>
                  </a:lnTo>
                  <a:lnTo>
                    <a:pt x="610653" y="2709333"/>
                  </a:lnTo>
                  <a:lnTo>
                    <a:pt x="0" y="2709333"/>
                  </a:lnTo>
                  <a:close/>
                </a:path>
              </a:pathLst>
            </a:custGeom>
            <a:solidFill>
              <a:srgbClr val="720505"/>
            </a:solidFill>
          </p:spPr>
          <p:txBody>
            <a:bodyPr/>
            <a:lstStyle/>
            <a:p>
              <a:endParaRPr lang="en-US" sz="1200"/>
            </a:p>
          </p:txBody>
        </p:sp>
        <p:sp>
          <p:nvSpPr>
            <p:cNvPr id="4" name="TextBox 4"/>
            <p:cNvSpPr txBox="1"/>
            <p:nvPr/>
          </p:nvSpPr>
          <p:spPr>
            <a:xfrm>
              <a:off x="0" y="-38100"/>
              <a:ext cx="610653" cy="2747433"/>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5" name="Group 5"/>
          <p:cNvGrpSpPr/>
          <p:nvPr/>
        </p:nvGrpSpPr>
        <p:grpSpPr>
          <a:xfrm>
            <a:off x="-756557" y="6403521"/>
            <a:ext cx="14616793" cy="454479"/>
            <a:chOff x="0" y="0"/>
            <a:chExt cx="5774535" cy="179547"/>
          </a:xfrm>
        </p:grpSpPr>
        <p:sp>
          <p:nvSpPr>
            <p:cNvPr id="6" name="Freeform 6"/>
            <p:cNvSpPr/>
            <p:nvPr/>
          </p:nvSpPr>
          <p:spPr>
            <a:xfrm>
              <a:off x="0" y="0"/>
              <a:ext cx="5774536" cy="179547"/>
            </a:xfrm>
            <a:custGeom>
              <a:avLst/>
              <a:gdLst/>
              <a:ahLst/>
              <a:cxnLst/>
              <a:rect l="l" t="t" r="r" b="b"/>
              <a:pathLst>
                <a:path w="5774536" h="179547">
                  <a:moveTo>
                    <a:pt x="0" y="0"/>
                  </a:moveTo>
                  <a:lnTo>
                    <a:pt x="5774536" y="0"/>
                  </a:lnTo>
                  <a:lnTo>
                    <a:pt x="5774536" y="179547"/>
                  </a:lnTo>
                  <a:lnTo>
                    <a:pt x="0" y="179547"/>
                  </a:lnTo>
                  <a:close/>
                </a:path>
              </a:pathLst>
            </a:custGeom>
            <a:solidFill>
              <a:srgbClr val="000000"/>
            </a:solidFill>
          </p:spPr>
          <p:txBody>
            <a:bodyPr/>
            <a:lstStyle/>
            <a:p>
              <a:endParaRPr lang="en-US" sz="1200"/>
            </a:p>
          </p:txBody>
        </p:sp>
        <p:sp>
          <p:nvSpPr>
            <p:cNvPr id="7" name="TextBox 7"/>
            <p:cNvSpPr txBox="1"/>
            <p:nvPr/>
          </p:nvSpPr>
          <p:spPr>
            <a:xfrm>
              <a:off x="0" y="-38100"/>
              <a:ext cx="5774535" cy="217647"/>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8" name="Group 8"/>
          <p:cNvGrpSpPr/>
          <p:nvPr/>
        </p:nvGrpSpPr>
        <p:grpSpPr>
          <a:xfrm>
            <a:off x="-654957" y="-1587483"/>
            <a:ext cx="14616793" cy="2057400"/>
            <a:chOff x="0" y="0"/>
            <a:chExt cx="5774535" cy="812800"/>
          </a:xfrm>
        </p:grpSpPr>
        <p:sp>
          <p:nvSpPr>
            <p:cNvPr id="9" name="Freeform 9"/>
            <p:cNvSpPr/>
            <p:nvPr/>
          </p:nvSpPr>
          <p:spPr>
            <a:xfrm>
              <a:off x="0" y="0"/>
              <a:ext cx="5774536" cy="812800"/>
            </a:xfrm>
            <a:custGeom>
              <a:avLst/>
              <a:gdLst/>
              <a:ahLst/>
              <a:cxnLst/>
              <a:rect l="l" t="t" r="r" b="b"/>
              <a:pathLst>
                <a:path w="5774536" h="812800">
                  <a:moveTo>
                    <a:pt x="0" y="0"/>
                  </a:moveTo>
                  <a:lnTo>
                    <a:pt x="5774536" y="0"/>
                  </a:lnTo>
                  <a:lnTo>
                    <a:pt x="5774536" y="812800"/>
                  </a:lnTo>
                  <a:lnTo>
                    <a:pt x="0" y="812800"/>
                  </a:lnTo>
                  <a:close/>
                </a:path>
              </a:pathLst>
            </a:custGeom>
            <a:solidFill>
              <a:srgbClr val="000000"/>
            </a:solidFill>
          </p:spPr>
          <p:txBody>
            <a:bodyPr/>
            <a:lstStyle/>
            <a:p>
              <a:endParaRPr lang="en-US" sz="1200"/>
            </a:p>
          </p:txBody>
        </p:sp>
        <p:sp>
          <p:nvSpPr>
            <p:cNvPr id="10" name="TextBox 10"/>
            <p:cNvSpPr txBox="1"/>
            <p:nvPr/>
          </p:nvSpPr>
          <p:spPr>
            <a:xfrm>
              <a:off x="0" y="-38100"/>
              <a:ext cx="5774535" cy="850900"/>
            </a:xfrm>
            <a:prstGeom prst="rect">
              <a:avLst/>
            </a:prstGeom>
          </p:spPr>
          <p:txBody>
            <a:bodyPr lIns="33867" tIns="33867" rIns="33867" bIns="33867" rtlCol="0" anchor="ctr"/>
            <a:lstStyle/>
            <a:p>
              <a:pPr algn="ctr">
                <a:lnSpc>
                  <a:spcPts val="1773"/>
                </a:lnSpc>
                <a:spcBef>
                  <a:spcPct val="0"/>
                </a:spcBef>
              </a:pPr>
              <a:endParaRPr sz="1200"/>
            </a:p>
          </p:txBody>
        </p:sp>
      </p:grpSp>
      <p:sp>
        <p:nvSpPr>
          <p:cNvPr id="11" name="Freeform 11"/>
          <p:cNvSpPr/>
          <p:nvPr/>
        </p:nvSpPr>
        <p:spPr>
          <a:xfrm>
            <a:off x="7044174" y="469918"/>
            <a:ext cx="5516537" cy="1323969"/>
          </a:xfrm>
          <a:custGeom>
            <a:avLst/>
            <a:gdLst/>
            <a:ahLst/>
            <a:cxnLst/>
            <a:rect l="l" t="t" r="r" b="b"/>
            <a:pathLst>
              <a:path w="8274806" h="1985953">
                <a:moveTo>
                  <a:pt x="0" y="0"/>
                </a:moveTo>
                <a:lnTo>
                  <a:pt x="8274806" y="0"/>
                </a:lnTo>
                <a:lnTo>
                  <a:pt x="8274806" y="1985953"/>
                </a:lnTo>
                <a:lnTo>
                  <a:pt x="0" y="19859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12" name="Freeform 12"/>
          <p:cNvSpPr/>
          <p:nvPr/>
        </p:nvSpPr>
        <p:spPr>
          <a:xfrm flipV="1">
            <a:off x="6675463" y="5079553"/>
            <a:ext cx="5516537" cy="1323969"/>
          </a:xfrm>
          <a:custGeom>
            <a:avLst/>
            <a:gdLst/>
            <a:ahLst/>
            <a:cxnLst/>
            <a:rect l="l" t="t" r="r" b="b"/>
            <a:pathLst>
              <a:path w="8274806" h="1985953">
                <a:moveTo>
                  <a:pt x="0" y="1985953"/>
                </a:moveTo>
                <a:lnTo>
                  <a:pt x="8274806" y="1985953"/>
                </a:lnTo>
                <a:lnTo>
                  <a:pt x="8274806" y="0"/>
                </a:lnTo>
                <a:lnTo>
                  <a:pt x="0" y="0"/>
                </a:lnTo>
                <a:lnTo>
                  <a:pt x="0" y="198595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13" name="Freeform 13"/>
          <p:cNvSpPr/>
          <p:nvPr/>
        </p:nvSpPr>
        <p:spPr>
          <a:xfrm rot="-6374308">
            <a:off x="10249514" y="3999391"/>
            <a:ext cx="1289382" cy="1289382"/>
          </a:xfrm>
          <a:custGeom>
            <a:avLst/>
            <a:gdLst/>
            <a:ahLst/>
            <a:cxnLst/>
            <a:rect l="l" t="t" r="r" b="b"/>
            <a:pathLst>
              <a:path w="1934073" h="1934073">
                <a:moveTo>
                  <a:pt x="0" y="0"/>
                </a:moveTo>
                <a:lnTo>
                  <a:pt x="1934073" y="0"/>
                </a:lnTo>
                <a:lnTo>
                  <a:pt x="1934073" y="1934074"/>
                </a:lnTo>
                <a:lnTo>
                  <a:pt x="0" y="19340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4" name="Freeform 14"/>
          <p:cNvSpPr/>
          <p:nvPr/>
        </p:nvSpPr>
        <p:spPr>
          <a:xfrm>
            <a:off x="10094954" y="1955470"/>
            <a:ext cx="1289382" cy="1289382"/>
          </a:xfrm>
          <a:custGeom>
            <a:avLst/>
            <a:gdLst/>
            <a:ahLst/>
            <a:cxnLst/>
            <a:rect l="l" t="t" r="r" b="b"/>
            <a:pathLst>
              <a:path w="1934073" h="1934073">
                <a:moveTo>
                  <a:pt x="0" y="0"/>
                </a:moveTo>
                <a:lnTo>
                  <a:pt x="1934074" y="0"/>
                </a:lnTo>
                <a:lnTo>
                  <a:pt x="1934074" y="1934073"/>
                </a:lnTo>
                <a:lnTo>
                  <a:pt x="0" y="19340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grpSp>
        <p:nvGrpSpPr>
          <p:cNvPr id="15" name="Group 15"/>
          <p:cNvGrpSpPr/>
          <p:nvPr/>
        </p:nvGrpSpPr>
        <p:grpSpPr>
          <a:xfrm>
            <a:off x="-435655" y="5381626"/>
            <a:ext cx="5519571" cy="536003"/>
            <a:chOff x="0" y="0"/>
            <a:chExt cx="2396304" cy="232704"/>
          </a:xfrm>
        </p:grpSpPr>
        <p:sp>
          <p:nvSpPr>
            <p:cNvPr id="16" name="Freeform 16"/>
            <p:cNvSpPr/>
            <p:nvPr/>
          </p:nvSpPr>
          <p:spPr>
            <a:xfrm>
              <a:off x="0" y="0"/>
              <a:ext cx="2396304" cy="232704"/>
            </a:xfrm>
            <a:custGeom>
              <a:avLst/>
              <a:gdLst/>
              <a:ahLst/>
              <a:cxnLst/>
              <a:rect l="l" t="t" r="r" b="b"/>
              <a:pathLst>
                <a:path w="2396304" h="232704">
                  <a:moveTo>
                    <a:pt x="2193104" y="0"/>
                  </a:moveTo>
                  <a:lnTo>
                    <a:pt x="203200" y="0"/>
                  </a:lnTo>
                  <a:lnTo>
                    <a:pt x="0" y="116352"/>
                  </a:lnTo>
                  <a:lnTo>
                    <a:pt x="203200" y="232704"/>
                  </a:lnTo>
                  <a:lnTo>
                    <a:pt x="2193104" y="232704"/>
                  </a:lnTo>
                  <a:lnTo>
                    <a:pt x="2396304" y="116352"/>
                  </a:lnTo>
                  <a:lnTo>
                    <a:pt x="2193104" y="0"/>
                  </a:lnTo>
                  <a:close/>
                </a:path>
              </a:pathLst>
            </a:custGeom>
            <a:solidFill>
              <a:srgbClr val="CD1818"/>
            </a:solidFill>
          </p:spPr>
          <p:txBody>
            <a:bodyPr/>
            <a:lstStyle/>
            <a:p>
              <a:endParaRPr lang="en-US" sz="1200"/>
            </a:p>
          </p:txBody>
        </p:sp>
        <p:sp>
          <p:nvSpPr>
            <p:cNvPr id="17" name="TextBox 17"/>
            <p:cNvSpPr txBox="1"/>
            <p:nvPr/>
          </p:nvSpPr>
          <p:spPr>
            <a:xfrm>
              <a:off x="152400" y="-38100"/>
              <a:ext cx="2091504" cy="270804"/>
            </a:xfrm>
            <a:prstGeom prst="rect">
              <a:avLst/>
            </a:prstGeom>
          </p:spPr>
          <p:txBody>
            <a:bodyPr lIns="33867" tIns="33867" rIns="33867" bIns="33867" rtlCol="0" anchor="ctr"/>
            <a:lstStyle/>
            <a:p>
              <a:pPr algn="ctr">
                <a:lnSpc>
                  <a:spcPts val="1773"/>
                </a:lnSpc>
              </a:pPr>
              <a:endParaRPr sz="1200"/>
            </a:p>
          </p:txBody>
        </p:sp>
      </p:grpSp>
      <p:sp>
        <p:nvSpPr>
          <p:cNvPr id="18" name="Freeform 18"/>
          <p:cNvSpPr/>
          <p:nvPr/>
        </p:nvSpPr>
        <p:spPr>
          <a:xfrm>
            <a:off x="11037826" y="5810767"/>
            <a:ext cx="2017301" cy="361433"/>
          </a:xfrm>
          <a:custGeom>
            <a:avLst/>
            <a:gdLst/>
            <a:ahLst/>
            <a:cxnLst/>
            <a:rect l="l" t="t" r="r" b="b"/>
            <a:pathLst>
              <a:path w="3025951" h="542150">
                <a:moveTo>
                  <a:pt x="0" y="0"/>
                </a:moveTo>
                <a:lnTo>
                  <a:pt x="3025952" y="0"/>
                </a:lnTo>
                <a:lnTo>
                  <a:pt x="3025952" y="542150"/>
                </a:lnTo>
                <a:lnTo>
                  <a:pt x="0" y="54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9" name="Freeform 19"/>
          <p:cNvSpPr/>
          <p:nvPr/>
        </p:nvSpPr>
        <p:spPr>
          <a:xfrm>
            <a:off x="-912725" y="-80058"/>
            <a:ext cx="2017301" cy="361433"/>
          </a:xfrm>
          <a:custGeom>
            <a:avLst/>
            <a:gdLst/>
            <a:ahLst/>
            <a:cxnLst/>
            <a:rect l="l" t="t" r="r" b="b"/>
            <a:pathLst>
              <a:path w="3025951" h="542150">
                <a:moveTo>
                  <a:pt x="0" y="0"/>
                </a:moveTo>
                <a:lnTo>
                  <a:pt x="3025951" y="0"/>
                </a:lnTo>
                <a:lnTo>
                  <a:pt x="3025951" y="542150"/>
                </a:lnTo>
                <a:lnTo>
                  <a:pt x="0" y="54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20" name="Freeform 20"/>
          <p:cNvSpPr/>
          <p:nvPr/>
        </p:nvSpPr>
        <p:spPr>
          <a:xfrm>
            <a:off x="-756557" y="3752337"/>
            <a:ext cx="1397471" cy="1638826"/>
          </a:xfrm>
          <a:custGeom>
            <a:avLst/>
            <a:gdLst/>
            <a:ahLst/>
            <a:cxnLst/>
            <a:rect l="l" t="t" r="r" b="b"/>
            <a:pathLst>
              <a:path w="2096207" h="2458239">
                <a:moveTo>
                  <a:pt x="0" y="0"/>
                </a:moveTo>
                <a:lnTo>
                  <a:pt x="2096208" y="0"/>
                </a:lnTo>
                <a:lnTo>
                  <a:pt x="2096208" y="2458239"/>
                </a:lnTo>
                <a:lnTo>
                  <a:pt x="0" y="24582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21" name="Freeform 21"/>
          <p:cNvSpPr/>
          <p:nvPr/>
        </p:nvSpPr>
        <p:spPr>
          <a:xfrm>
            <a:off x="7871331" y="1377938"/>
            <a:ext cx="618867" cy="633849"/>
          </a:xfrm>
          <a:custGeom>
            <a:avLst/>
            <a:gdLst/>
            <a:ahLst/>
            <a:cxnLst/>
            <a:rect l="l" t="t" r="r" b="b"/>
            <a:pathLst>
              <a:path w="928301" h="950774">
                <a:moveTo>
                  <a:pt x="0" y="0"/>
                </a:moveTo>
                <a:lnTo>
                  <a:pt x="928301" y="0"/>
                </a:lnTo>
                <a:lnTo>
                  <a:pt x="928301" y="950774"/>
                </a:lnTo>
                <a:lnTo>
                  <a:pt x="0" y="9507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22" name="TextBox 22"/>
          <p:cNvSpPr txBox="1"/>
          <p:nvPr/>
        </p:nvSpPr>
        <p:spPr>
          <a:xfrm>
            <a:off x="3874542" y="3445813"/>
            <a:ext cx="5176175" cy="1328505"/>
          </a:xfrm>
          <a:prstGeom prst="rect">
            <a:avLst/>
          </a:prstGeom>
        </p:spPr>
        <p:txBody>
          <a:bodyPr lIns="0" tIns="0" rIns="0" bIns="0" rtlCol="0" anchor="t">
            <a:spAutoFit/>
          </a:bodyPr>
          <a:lstStyle/>
          <a:p>
            <a:pPr>
              <a:lnSpc>
                <a:spcPts val="10231"/>
              </a:lnSpc>
            </a:pPr>
            <a:r>
              <a:rPr lang="en-US" sz="11897">
                <a:solidFill>
                  <a:srgbClr val="8C1619"/>
                </a:solidFill>
                <a:latin typeface="Alata"/>
                <a:ea typeface="Alata"/>
                <a:cs typeface="Alata"/>
                <a:sym typeface="Alata"/>
              </a:rPr>
              <a:t>YOU</a:t>
            </a:r>
          </a:p>
        </p:txBody>
      </p:sp>
      <p:sp>
        <p:nvSpPr>
          <p:cNvPr id="23" name="TextBox 23"/>
          <p:cNvSpPr txBox="1"/>
          <p:nvPr/>
        </p:nvSpPr>
        <p:spPr>
          <a:xfrm>
            <a:off x="2031475" y="2075862"/>
            <a:ext cx="5176175" cy="1328505"/>
          </a:xfrm>
          <a:prstGeom prst="rect">
            <a:avLst/>
          </a:prstGeom>
        </p:spPr>
        <p:txBody>
          <a:bodyPr lIns="0" tIns="0" rIns="0" bIns="0" rtlCol="0" anchor="t">
            <a:spAutoFit/>
          </a:bodyPr>
          <a:lstStyle/>
          <a:p>
            <a:pPr>
              <a:lnSpc>
                <a:spcPts val="10231"/>
              </a:lnSpc>
            </a:pPr>
            <a:r>
              <a:rPr lang="en-US" sz="11897">
                <a:solidFill>
                  <a:srgbClr val="000000"/>
                </a:solidFill>
                <a:latin typeface="Alata"/>
                <a:ea typeface="Alata"/>
                <a:cs typeface="Alata"/>
                <a:sym typeface="Alata"/>
              </a:rPr>
              <a:t>THANK</a:t>
            </a:r>
          </a:p>
        </p:txBody>
      </p:sp>
      <p:sp>
        <p:nvSpPr>
          <p:cNvPr id="24" name="Freeform 24"/>
          <p:cNvSpPr/>
          <p:nvPr/>
        </p:nvSpPr>
        <p:spPr>
          <a:xfrm>
            <a:off x="1906473" y="3937900"/>
            <a:ext cx="618867" cy="633849"/>
          </a:xfrm>
          <a:custGeom>
            <a:avLst/>
            <a:gdLst/>
            <a:ahLst/>
            <a:cxnLst/>
            <a:rect l="l" t="t" r="r" b="b"/>
            <a:pathLst>
              <a:path w="928301" h="950774">
                <a:moveTo>
                  <a:pt x="0" y="0"/>
                </a:moveTo>
                <a:lnTo>
                  <a:pt x="928301" y="0"/>
                </a:lnTo>
                <a:lnTo>
                  <a:pt x="928301" y="950774"/>
                </a:lnTo>
                <a:lnTo>
                  <a:pt x="0" y="9507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25" name="Freeform 25"/>
          <p:cNvSpPr/>
          <p:nvPr/>
        </p:nvSpPr>
        <p:spPr>
          <a:xfrm>
            <a:off x="95926" y="545065"/>
            <a:ext cx="1810547" cy="715575"/>
          </a:xfrm>
          <a:custGeom>
            <a:avLst/>
            <a:gdLst/>
            <a:ahLst/>
            <a:cxnLst/>
            <a:rect l="l" t="t" r="r" b="b"/>
            <a:pathLst>
              <a:path w="2715821" h="1073362">
                <a:moveTo>
                  <a:pt x="0" y="0"/>
                </a:moveTo>
                <a:lnTo>
                  <a:pt x="2715821" y="0"/>
                </a:lnTo>
                <a:lnTo>
                  <a:pt x="2715821" y="1073362"/>
                </a:lnTo>
                <a:lnTo>
                  <a:pt x="0" y="1073362"/>
                </a:lnTo>
                <a:lnTo>
                  <a:pt x="0" y="0"/>
                </a:lnTo>
                <a:close/>
              </a:path>
            </a:pathLst>
          </a:custGeom>
          <a:blipFill>
            <a:blip r:embed="rId12"/>
            <a:stretch>
              <a:fillRect/>
            </a:stretch>
          </a:blipFill>
        </p:spPr>
        <p:txBody>
          <a:bodyPr/>
          <a:lstStyle/>
          <a:p>
            <a:endParaRPr lang="en-US" sz="1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2A5D8-DE08-75CC-D788-D247F82EB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7E114-2BF6-FA59-970B-B7E2E3DCFBDD}"/>
              </a:ext>
            </a:extLst>
          </p:cNvPr>
          <p:cNvSpPr>
            <a:spLocks noGrp="1"/>
          </p:cNvSpPr>
          <p:nvPr>
            <p:ph type="title"/>
          </p:nvPr>
        </p:nvSpPr>
        <p:spPr>
          <a:xfrm>
            <a:off x="838200" y="365125"/>
            <a:ext cx="10515600" cy="879475"/>
          </a:xfrm>
        </p:spPr>
        <p:txBody>
          <a:bodyPr>
            <a:normAutofit/>
          </a:bodyPr>
          <a:lstStyle/>
          <a:p>
            <a:pPr algn="ctr"/>
            <a:r>
              <a:rPr lang="en-US" sz="2800" b="1" dirty="0"/>
              <a:t>Sea Monarch Board Meeting – March 26,2025</a:t>
            </a:r>
            <a:br>
              <a:rPr lang="en-US" sz="2800" b="1" dirty="0"/>
            </a:br>
            <a:r>
              <a:rPr lang="en-US" sz="2800" b="1" dirty="0"/>
              <a:t>Vote to Approve Pilot Project on PH for Mold Remediation - Sean</a:t>
            </a:r>
            <a:endParaRPr lang="en-US" sz="2800" dirty="0"/>
          </a:p>
        </p:txBody>
      </p:sp>
      <p:sp>
        <p:nvSpPr>
          <p:cNvPr id="3" name="Content Placeholder 2">
            <a:extLst>
              <a:ext uri="{FF2B5EF4-FFF2-40B4-BE49-F238E27FC236}">
                <a16:creationId xmlns:a16="http://schemas.microsoft.com/office/drawing/2014/main" id="{71210B48-1859-7B11-1572-C57CD5722879}"/>
              </a:ext>
            </a:extLst>
          </p:cNvPr>
          <p:cNvSpPr>
            <a:spLocks noGrp="1"/>
          </p:cNvSpPr>
          <p:nvPr>
            <p:ph idx="1"/>
          </p:nvPr>
        </p:nvSpPr>
        <p:spPr>
          <a:xfrm>
            <a:off x="838200" y="1433893"/>
            <a:ext cx="10515600" cy="5324475"/>
          </a:xfrm>
        </p:spPr>
        <p:txBody>
          <a:bodyPr>
            <a:normAutofit fontScale="85000" lnSpcReduction="20000"/>
          </a:bodyPr>
          <a:lstStyle/>
          <a:p>
            <a:r>
              <a:rPr lang="en-US" dirty="0"/>
              <a:t>Pilot Project Proposal from Environmental Control Industries (ECI)</a:t>
            </a:r>
          </a:p>
          <a:p>
            <a:pPr lvl="1"/>
            <a:r>
              <a:rPr lang="en-US" dirty="0"/>
              <a:t>Scope of Work: </a:t>
            </a:r>
          </a:p>
          <a:p>
            <a:pPr lvl="2"/>
            <a:r>
              <a:rPr lang="en-US" dirty="0"/>
              <a:t>Install necessary containments.   </a:t>
            </a:r>
          </a:p>
          <a:p>
            <a:pPr lvl="2"/>
            <a:r>
              <a:rPr lang="en-US" dirty="0"/>
              <a:t>Install HEPA Air Filtration Devices and dehumidifiers as necessary. </a:t>
            </a:r>
          </a:p>
          <a:p>
            <a:pPr lvl="2"/>
            <a:r>
              <a:rPr lang="en-US" dirty="0"/>
              <a:t>Area Containments to remain erect until visual or air clearances have been obtained. </a:t>
            </a:r>
          </a:p>
          <a:p>
            <a:pPr lvl="2"/>
            <a:r>
              <a:rPr lang="en-US" dirty="0"/>
              <a:t>Provide Post Remediation Completion Letter.  </a:t>
            </a:r>
          </a:p>
          <a:p>
            <a:pPr lvl="2"/>
            <a:r>
              <a:rPr lang="en-US" dirty="0"/>
              <a:t>Remediation to be completed in Approx. FOUR (4) business days. </a:t>
            </a:r>
          </a:p>
          <a:p>
            <a:pPr lvl="1"/>
            <a:r>
              <a:rPr lang="en-US" dirty="0"/>
              <a:t>Penthouse: </a:t>
            </a:r>
          </a:p>
          <a:p>
            <a:pPr lvl="2"/>
            <a:r>
              <a:rPr lang="en-US" dirty="0"/>
              <a:t>Seal vents within the work area. </a:t>
            </a:r>
          </a:p>
          <a:p>
            <a:pPr lvl="2"/>
            <a:r>
              <a:rPr lang="en-US" dirty="0"/>
              <a:t>Remove and dispose of sheetrock from HVAC/Shaft vents.   2-Vents/Shafts </a:t>
            </a:r>
          </a:p>
          <a:p>
            <a:pPr lvl="2"/>
            <a:r>
              <a:rPr lang="en-US" dirty="0"/>
              <a:t>Remove and dispose of baseboards.    +/- 350 Lin Ft. </a:t>
            </a:r>
          </a:p>
          <a:p>
            <a:pPr lvl="2"/>
            <a:r>
              <a:rPr lang="en-US" dirty="0"/>
              <a:t>Inspect for additional microbial growth. </a:t>
            </a:r>
          </a:p>
          <a:p>
            <a:pPr lvl="2"/>
            <a:r>
              <a:rPr lang="en-US" dirty="0"/>
              <a:t>Apply antimicrobial solution to affected areas. </a:t>
            </a:r>
          </a:p>
          <a:p>
            <a:pPr lvl="1"/>
            <a:r>
              <a:rPr lang="en-US" dirty="0"/>
              <a:t>Notes: </a:t>
            </a:r>
          </a:p>
          <a:p>
            <a:pPr lvl="2"/>
            <a:r>
              <a:rPr lang="en-US" dirty="0"/>
              <a:t>Containments to be removed at the end of the shift end openings sealed with poly. </a:t>
            </a:r>
          </a:p>
          <a:p>
            <a:pPr lvl="2"/>
            <a:r>
              <a:rPr lang="en-US" dirty="0"/>
              <a:t>Locker rooms or mold remediation on other floors is not included in this price. </a:t>
            </a:r>
          </a:p>
          <a:p>
            <a:pPr lvl="1"/>
            <a:r>
              <a:rPr lang="en-US" dirty="0"/>
              <a:t>Price - $6,856.00</a:t>
            </a:r>
          </a:p>
          <a:p>
            <a:pPr lvl="1"/>
            <a:r>
              <a:rPr lang="en-US" dirty="0"/>
              <a:t>Additional Mold Affected Sheetrock- $28.66 per/SF</a:t>
            </a:r>
          </a:p>
          <a:p>
            <a:pPr lvl="1"/>
            <a:r>
              <a:rPr lang="en-US" dirty="0"/>
              <a:t>Mobilization fee: 30% of Contract Amount.</a:t>
            </a:r>
          </a:p>
        </p:txBody>
      </p:sp>
      <p:sp>
        <p:nvSpPr>
          <p:cNvPr id="4" name="Date Placeholder 3">
            <a:extLst>
              <a:ext uri="{FF2B5EF4-FFF2-40B4-BE49-F238E27FC236}">
                <a16:creationId xmlns:a16="http://schemas.microsoft.com/office/drawing/2014/main" id="{EC20C237-2788-9D9E-C750-4BF4F3D68B5B}"/>
              </a:ext>
            </a:extLst>
          </p:cNvPr>
          <p:cNvSpPr>
            <a:spLocks noGrp="1"/>
          </p:cNvSpPr>
          <p:nvPr>
            <p:ph type="dt" sz="half" idx="10"/>
          </p:nvPr>
        </p:nvSpPr>
        <p:spPr/>
        <p:txBody>
          <a:bodyPr/>
          <a:lstStyle/>
          <a:p>
            <a:fld id="{BEFD5C06-67EB-416D-87D3-D87ADB6076BC}" type="datetime1">
              <a:rPr lang="en-US" smtClean="0"/>
              <a:t>3/25/2025</a:t>
            </a:fld>
            <a:endParaRPr lang="en-US" dirty="0"/>
          </a:p>
        </p:txBody>
      </p:sp>
      <p:sp>
        <p:nvSpPr>
          <p:cNvPr id="5" name="Footer Placeholder 4">
            <a:extLst>
              <a:ext uri="{FF2B5EF4-FFF2-40B4-BE49-F238E27FC236}">
                <a16:creationId xmlns:a16="http://schemas.microsoft.com/office/drawing/2014/main" id="{8D7463F5-FF5D-91A2-C4C3-B5466E41EAC4}"/>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18C7A3EA-9598-0E72-5DEA-8DEB9772E01B}"/>
              </a:ext>
            </a:extLst>
          </p:cNvPr>
          <p:cNvSpPr>
            <a:spLocks noGrp="1"/>
          </p:cNvSpPr>
          <p:nvPr>
            <p:ph type="sldNum" sz="quarter" idx="12"/>
          </p:nvPr>
        </p:nvSpPr>
        <p:spPr/>
        <p:txBody>
          <a:bodyPr/>
          <a:lstStyle/>
          <a:p>
            <a:fld id="{B7D36783-26B7-4CE1-B66E-AF6F25A33A6F}" type="slidenum">
              <a:rPr lang="en-US" smtClean="0"/>
              <a:t>12</a:t>
            </a:fld>
            <a:endParaRPr lang="en-US"/>
          </a:p>
        </p:txBody>
      </p:sp>
    </p:spTree>
    <p:extLst>
      <p:ext uri="{BB962C8B-B14F-4D97-AF65-F5344CB8AC3E}">
        <p14:creationId xmlns:p14="http://schemas.microsoft.com/office/powerpoint/2010/main" val="4259200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E5DC-FA37-C76D-FDCD-6A3A9B17A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BFA48-F28C-67E9-C765-09BAF1B4C780}"/>
              </a:ext>
            </a:extLst>
          </p:cNvPr>
          <p:cNvSpPr>
            <a:spLocks noGrp="1"/>
          </p:cNvSpPr>
          <p:nvPr>
            <p:ph type="title"/>
          </p:nvPr>
        </p:nvSpPr>
        <p:spPr>
          <a:xfrm>
            <a:off x="838200" y="365125"/>
            <a:ext cx="10515600" cy="879475"/>
          </a:xfrm>
        </p:spPr>
        <p:txBody>
          <a:bodyPr>
            <a:normAutofit/>
          </a:bodyPr>
          <a:lstStyle/>
          <a:p>
            <a:pPr algn="ctr"/>
            <a:r>
              <a:rPr lang="en-US" sz="2800" b="1" dirty="0"/>
              <a:t>Sea Monarch Board Meeting – March 26,2025</a:t>
            </a:r>
            <a:br>
              <a:rPr lang="en-US" sz="2800" b="1" dirty="0"/>
            </a:br>
            <a:r>
              <a:rPr lang="en-US" sz="2800" b="1" dirty="0"/>
              <a:t>Vote to Approve Pilot Project on PH for Mold Remediation – cont.</a:t>
            </a:r>
            <a:endParaRPr lang="en-US" sz="2800" dirty="0"/>
          </a:p>
        </p:txBody>
      </p:sp>
      <p:sp>
        <p:nvSpPr>
          <p:cNvPr id="3" name="Content Placeholder 2">
            <a:extLst>
              <a:ext uri="{FF2B5EF4-FFF2-40B4-BE49-F238E27FC236}">
                <a16:creationId xmlns:a16="http://schemas.microsoft.com/office/drawing/2014/main" id="{61A81B8F-8F5C-187C-B84E-0803EA891015}"/>
              </a:ext>
            </a:extLst>
          </p:cNvPr>
          <p:cNvSpPr>
            <a:spLocks noGrp="1"/>
          </p:cNvSpPr>
          <p:nvPr>
            <p:ph idx="1"/>
          </p:nvPr>
        </p:nvSpPr>
        <p:spPr>
          <a:xfrm>
            <a:off x="838200" y="1708149"/>
            <a:ext cx="10515600" cy="4335881"/>
          </a:xfrm>
        </p:spPr>
        <p:txBody>
          <a:bodyPr>
            <a:normAutofit/>
          </a:bodyPr>
          <a:lstStyle/>
          <a:p>
            <a:r>
              <a:rPr lang="en-US" b="1" dirty="0">
                <a:solidFill>
                  <a:srgbClr val="FF0000"/>
                </a:solidFill>
              </a:rPr>
              <a:t>Motion to approve ECI’ proposal to start the mold remediation pilot project on floor PH as presented in the scope of work to be paid from the operating budget.</a:t>
            </a:r>
          </a:p>
          <a:p>
            <a:endParaRPr lang="en-US" b="1" dirty="0">
              <a:solidFill>
                <a:srgbClr val="FF0000"/>
              </a:solidFill>
            </a:endParaRPr>
          </a:p>
          <a:p>
            <a:r>
              <a:rPr lang="en-US" sz="2800" dirty="0"/>
              <a:t>Board Questions and Comments</a:t>
            </a:r>
          </a:p>
          <a:p>
            <a:pPr marL="0" indent="0">
              <a:buNone/>
            </a:pPr>
            <a:endParaRPr lang="en-US" sz="2800" dirty="0"/>
          </a:p>
          <a:p>
            <a:r>
              <a:rPr lang="en-US" sz="2800" dirty="0"/>
              <a:t>Owner Questions and Comments</a:t>
            </a:r>
          </a:p>
        </p:txBody>
      </p:sp>
      <p:sp>
        <p:nvSpPr>
          <p:cNvPr id="4" name="Date Placeholder 3">
            <a:extLst>
              <a:ext uri="{FF2B5EF4-FFF2-40B4-BE49-F238E27FC236}">
                <a16:creationId xmlns:a16="http://schemas.microsoft.com/office/drawing/2014/main" id="{5B15CE55-8A71-38CE-BDDC-87CCCCD6448D}"/>
              </a:ext>
            </a:extLst>
          </p:cNvPr>
          <p:cNvSpPr>
            <a:spLocks noGrp="1"/>
          </p:cNvSpPr>
          <p:nvPr>
            <p:ph type="dt" sz="half" idx="10"/>
          </p:nvPr>
        </p:nvSpPr>
        <p:spPr/>
        <p:txBody>
          <a:bodyPr/>
          <a:lstStyle/>
          <a:p>
            <a:fld id="{E67FD532-CCAE-4D4C-A908-98E597073625}" type="datetime1">
              <a:rPr lang="en-US" smtClean="0"/>
              <a:t>3/25/2025</a:t>
            </a:fld>
            <a:endParaRPr lang="en-US"/>
          </a:p>
        </p:txBody>
      </p:sp>
      <p:sp>
        <p:nvSpPr>
          <p:cNvPr id="5" name="Footer Placeholder 4">
            <a:extLst>
              <a:ext uri="{FF2B5EF4-FFF2-40B4-BE49-F238E27FC236}">
                <a16:creationId xmlns:a16="http://schemas.microsoft.com/office/drawing/2014/main" id="{B1910324-4986-A045-F725-07A337C519DB}"/>
              </a:ext>
            </a:extLst>
          </p:cNvPr>
          <p:cNvSpPr>
            <a:spLocks noGrp="1"/>
          </p:cNvSpPr>
          <p:nvPr>
            <p:ph type="ftr" sz="quarter" idx="11"/>
          </p:nvPr>
        </p:nvSpPr>
        <p:spPr/>
        <p:txBody>
          <a:bodyPr/>
          <a:lstStyle/>
          <a:p>
            <a:r>
              <a:rPr lang="en-US" dirty="0"/>
              <a:t>Draft</a:t>
            </a:r>
          </a:p>
        </p:txBody>
      </p:sp>
      <p:sp>
        <p:nvSpPr>
          <p:cNvPr id="6" name="Slide Number Placeholder 5">
            <a:extLst>
              <a:ext uri="{FF2B5EF4-FFF2-40B4-BE49-F238E27FC236}">
                <a16:creationId xmlns:a16="http://schemas.microsoft.com/office/drawing/2014/main" id="{8D48C7DF-52F2-FFF2-637B-6DC7E1174E30}"/>
              </a:ext>
            </a:extLst>
          </p:cNvPr>
          <p:cNvSpPr>
            <a:spLocks noGrp="1"/>
          </p:cNvSpPr>
          <p:nvPr>
            <p:ph type="sldNum" sz="quarter" idx="12"/>
          </p:nvPr>
        </p:nvSpPr>
        <p:spPr/>
        <p:txBody>
          <a:bodyPr/>
          <a:lstStyle/>
          <a:p>
            <a:fld id="{B7D36783-26B7-4CE1-B66E-AF6F25A33A6F}" type="slidenum">
              <a:rPr lang="en-US" smtClean="0"/>
              <a:t>13</a:t>
            </a:fld>
            <a:endParaRPr lang="en-US"/>
          </a:p>
        </p:txBody>
      </p:sp>
    </p:spTree>
    <p:extLst>
      <p:ext uri="{BB962C8B-B14F-4D97-AF65-F5344CB8AC3E}">
        <p14:creationId xmlns:p14="http://schemas.microsoft.com/office/powerpoint/2010/main" val="1575022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C734-150B-3780-ECDF-62C6F04423A3}"/>
              </a:ext>
            </a:extLst>
          </p:cNvPr>
          <p:cNvSpPr>
            <a:spLocks noGrp="1"/>
          </p:cNvSpPr>
          <p:nvPr>
            <p:ph type="title"/>
          </p:nvPr>
        </p:nvSpPr>
        <p:spPr>
          <a:xfrm>
            <a:off x="360947" y="179389"/>
            <a:ext cx="11470105" cy="836354"/>
          </a:xfrm>
        </p:spPr>
        <p:txBody>
          <a:bodyPr>
            <a:noAutofit/>
          </a:bodyPr>
          <a:lstStyle/>
          <a:p>
            <a:pPr algn="ctr"/>
            <a:r>
              <a:rPr lang="en-US" sz="2400" b="1" dirty="0"/>
              <a:t>Sea Monarch Board Meeting – March 26,2025</a:t>
            </a:r>
            <a:br>
              <a:rPr lang="en-US" sz="2400" b="1" dirty="0"/>
            </a:br>
            <a:r>
              <a:rPr lang="en-US" sz="2400" b="1" dirty="0"/>
              <a:t>Garage Level Locker Rooms Remediation and Access Plan - Sean</a:t>
            </a:r>
            <a:endParaRPr lang="en-US" sz="2400" dirty="0"/>
          </a:p>
        </p:txBody>
      </p:sp>
      <p:sp>
        <p:nvSpPr>
          <p:cNvPr id="3" name="Content Placeholder 2">
            <a:extLst>
              <a:ext uri="{FF2B5EF4-FFF2-40B4-BE49-F238E27FC236}">
                <a16:creationId xmlns:a16="http://schemas.microsoft.com/office/drawing/2014/main" id="{DB933903-E839-5E22-8447-48BBD87F313B}"/>
              </a:ext>
            </a:extLst>
          </p:cNvPr>
          <p:cNvSpPr>
            <a:spLocks noGrp="1"/>
          </p:cNvSpPr>
          <p:nvPr>
            <p:ph idx="1"/>
          </p:nvPr>
        </p:nvSpPr>
        <p:spPr>
          <a:xfrm>
            <a:off x="502819" y="1144328"/>
            <a:ext cx="11470105" cy="5519995"/>
          </a:xfrm>
        </p:spPr>
        <p:txBody>
          <a:bodyPr>
            <a:noAutofit/>
          </a:bodyPr>
          <a:lstStyle/>
          <a:p>
            <a:pPr>
              <a:buFont typeface="Wingdings" panose="05000000000000000000" pitchFamily="2" charset="2"/>
              <a:buChar char="Ø"/>
            </a:pPr>
            <a:r>
              <a:rPr lang="en-US" sz="2400" b="1" dirty="0"/>
              <a:t>Locker Rooms will Need to be Closed While Cleaning efforts are Underway.</a:t>
            </a:r>
          </a:p>
          <a:p>
            <a:pPr>
              <a:buFont typeface="Wingdings" panose="05000000000000000000" pitchFamily="2" charset="2"/>
              <a:buChar char="Ø"/>
            </a:pPr>
            <a:endParaRPr lang="en-US" sz="700" dirty="0"/>
          </a:p>
          <a:p>
            <a:pPr>
              <a:buFont typeface="Wingdings" panose="05000000000000000000" pitchFamily="2" charset="2"/>
              <a:buChar char="Ø"/>
            </a:pPr>
            <a:r>
              <a:rPr lang="en-US" sz="2400" b="1" dirty="0"/>
              <a:t>Locker Rooms will be available through Friday 4/4 for residents to remove any “urgent” items. </a:t>
            </a:r>
          </a:p>
          <a:p>
            <a:pPr lvl="1">
              <a:buFont typeface="Wingdings" panose="05000000000000000000" pitchFamily="2" charset="2"/>
              <a:buChar char="Ø"/>
            </a:pPr>
            <a:r>
              <a:rPr lang="en-US" sz="2000" dirty="0"/>
              <a:t>Gloves, Masks and Chlorox Solution will be available by Monday 3/31</a:t>
            </a:r>
          </a:p>
          <a:p>
            <a:pPr lvl="1">
              <a:buFont typeface="Wingdings" panose="05000000000000000000" pitchFamily="2" charset="2"/>
              <a:buChar char="Ø"/>
            </a:pPr>
            <a:r>
              <a:rPr lang="en-US" sz="2000" i="1" u="sng" dirty="0"/>
              <a:t>To Prevent the Spread of Mold to other parts of the building and owners’ units:</a:t>
            </a:r>
          </a:p>
          <a:p>
            <a:pPr lvl="2">
              <a:buFont typeface="Wingdings" panose="05000000000000000000" pitchFamily="2" charset="2"/>
              <a:buChar char="Ø"/>
            </a:pPr>
            <a:r>
              <a:rPr lang="en-US" dirty="0"/>
              <a:t>Contents must be removed from the existing packaging and cleaned with chlorine-based cleaners before  leaving the locker room.</a:t>
            </a:r>
          </a:p>
          <a:p>
            <a:pPr lvl="2">
              <a:buFont typeface="Wingdings" panose="05000000000000000000" pitchFamily="2" charset="2"/>
              <a:buChar char="Ø"/>
            </a:pPr>
            <a:r>
              <a:rPr lang="en-US" dirty="0"/>
              <a:t>Existing packaging must be placed in the dumpster.</a:t>
            </a:r>
            <a:endParaRPr lang="en-US" sz="2400" dirty="0"/>
          </a:p>
          <a:p>
            <a:pPr>
              <a:buFont typeface="Wingdings" panose="05000000000000000000" pitchFamily="2" charset="2"/>
              <a:buChar char="Ø"/>
            </a:pPr>
            <a:endParaRPr lang="en-US" sz="700" dirty="0"/>
          </a:p>
          <a:p>
            <a:pPr>
              <a:buFont typeface="Wingdings" panose="05000000000000000000" pitchFamily="2" charset="2"/>
              <a:buChar char="Ø"/>
            </a:pPr>
            <a:r>
              <a:rPr lang="en-US" sz="2400" b="1" dirty="0"/>
              <a:t>Locker Rooms will be closed for about 3 - 4 weeks depending on lead-time of equipment</a:t>
            </a:r>
          </a:p>
          <a:p>
            <a:pPr lvl="1">
              <a:buFont typeface="Wingdings" panose="05000000000000000000" pitchFamily="2" charset="2"/>
              <a:buChar char="Ø"/>
            </a:pPr>
            <a:r>
              <a:rPr lang="en-US" sz="2000" dirty="0"/>
              <a:t>Dehumidifiers and Air Scrubbers will be installed in the affected locker rooms to improve air quality determined by additional testing.</a:t>
            </a:r>
          </a:p>
          <a:p>
            <a:pPr lvl="1">
              <a:buFont typeface="Wingdings" panose="05000000000000000000" pitchFamily="2" charset="2"/>
              <a:buChar char="Ø"/>
            </a:pPr>
            <a:r>
              <a:rPr lang="en-US" sz="2000" dirty="0"/>
              <a:t>Ozone and other treatments may be used if air quality is not improved during the three-week period.</a:t>
            </a:r>
          </a:p>
        </p:txBody>
      </p:sp>
      <p:sp>
        <p:nvSpPr>
          <p:cNvPr id="4" name="Date Placeholder 3">
            <a:extLst>
              <a:ext uri="{FF2B5EF4-FFF2-40B4-BE49-F238E27FC236}">
                <a16:creationId xmlns:a16="http://schemas.microsoft.com/office/drawing/2014/main" id="{630ADA32-A6EF-3B83-E138-B2736AE60B95}"/>
              </a:ext>
            </a:extLst>
          </p:cNvPr>
          <p:cNvSpPr>
            <a:spLocks noGrp="1"/>
          </p:cNvSpPr>
          <p:nvPr>
            <p:ph type="dt" sz="half" idx="10"/>
          </p:nvPr>
        </p:nvSpPr>
        <p:spPr/>
        <p:txBody>
          <a:bodyPr/>
          <a:lstStyle/>
          <a:p>
            <a:fld id="{8E616425-594D-4F7B-BE19-47AD40313BC3}" type="datetime1">
              <a:rPr lang="en-US" smtClean="0"/>
              <a:t>3/25/2025</a:t>
            </a:fld>
            <a:endParaRPr lang="en-US"/>
          </a:p>
        </p:txBody>
      </p:sp>
      <p:sp>
        <p:nvSpPr>
          <p:cNvPr id="5" name="Footer Placeholder 4">
            <a:extLst>
              <a:ext uri="{FF2B5EF4-FFF2-40B4-BE49-F238E27FC236}">
                <a16:creationId xmlns:a16="http://schemas.microsoft.com/office/drawing/2014/main" id="{FD7909E9-ED0B-1643-8EF5-33A07A66B29B}"/>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FA97ABE1-8B82-8BF1-5FAC-4BCFE6F562B6}"/>
              </a:ext>
            </a:extLst>
          </p:cNvPr>
          <p:cNvSpPr>
            <a:spLocks noGrp="1"/>
          </p:cNvSpPr>
          <p:nvPr>
            <p:ph type="sldNum" sz="quarter" idx="12"/>
          </p:nvPr>
        </p:nvSpPr>
        <p:spPr/>
        <p:txBody>
          <a:bodyPr/>
          <a:lstStyle/>
          <a:p>
            <a:fld id="{B7D36783-26B7-4CE1-B66E-AF6F25A33A6F}" type="slidenum">
              <a:rPr lang="en-US" smtClean="0"/>
              <a:t>14</a:t>
            </a:fld>
            <a:endParaRPr lang="en-US"/>
          </a:p>
        </p:txBody>
      </p:sp>
    </p:spTree>
    <p:extLst>
      <p:ext uri="{BB962C8B-B14F-4D97-AF65-F5344CB8AC3E}">
        <p14:creationId xmlns:p14="http://schemas.microsoft.com/office/powerpoint/2010/main" val="3730786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FC581-83DE-0E4C-718A-C25DDD871B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3783F-28AD-853D-09C3-303F1CF2D771}"/>
              </a:ext>
            </a:extLst>
          </p:cNvPr>
          <p:cNvSpPr>
            <a:spLocks noGrp="1"/>
          </p:cNvSpPr>
          <p:nvPr>
            <p:ph type="title"/>
          </p:nvPr>
        </p:nvSpPr>
        <p:spPr>
          <a:xfrm>
            <a:off x="360947" y="136525"/>
            <a:ext cx="11470105" cy="836354"/>
          </a:xfrm>
        </p:spPr>
        <p:txBody>
          <a:bodyPr>
            <a:noAutofit/>
          </a:bodyPr>
          <a:lstStyle/>
          <a:p>
            <a:pPr algn="ctr"/>
            <a:r>
              <a:rPr lang="en-US" sz="2800" b="1" dirty="0"/>
              <a:t>Sea Monarch Board Meeting – March 26,2025</a:t>
            </a:r>
            <a:br>
              <a:rPr lang="en-US" sz="2800" b="1" dirty="0"/>
            </a:br>
            <a:r>
              <a:rPr lang="en-US" sz="2800" b="1" dirty="0"/>
              <a:t>Garage Level Locker Rooms Remediation and Access Plan - Sean</a:t>
            </a:r>
            <a:endParaRPr lang="en-US" sz="2800" dirty="0"/>
          </a:p>
        </p:txBody>
      </p:sp>
      <p:sp>
        <p:nvSpPr>
          <p:cNvPr id="3" name="Content Placeholder 2">
            <a:extLst>
              <a:ext uri="{FF2B5EF4-FFF2-40B4-BE49-F238E27FC236}">
                <a16:creationId xmlns:a16="http://schemas.microsoft.com/office/drawing/2014/main" id="{E42B7682-41FF-B6A8-52D6-308AE37264DF}"/>
              </a:ext>
            </a:extLst>
          </p:cNvPr>
          <p:cNvSpPr>
            <a:spLocks noGrp="1"/>
          </p:cNvSpPr>
          <p:nvPr>
            <p:ph idx="1"/>
          </p:nvPr>
        </p:nvSpPr>
        <p:spPr>
          <a:xfrm>
            <a:off x="838200" y="1187192"/>
            <a:ext cx="10515600" cy="5519995"/>
          </a:xfrm>
        </p:spPr>
        <p:txBody>
          <a:bodyPr>
            <a:normAutofit/>
          </a:bodyPr>
          <a:lstStyle/>
          <a:p>
            <a:pPr>
              <a:buFont typeface="Wingdings" panose="05000000000000000000" pitchFamily="2" charset="2"/>
              <a:buChar char="Ø"/>
            </a:pPr>
            <a:r>
              <a:rPr lang="en-US" dirty="0"/>
              <a:t>Once air-quality has improved, residents will be asked to dispose of any items they no longer intend to keep.</a:t>
            </a:r>
          </a:p>
          <a:p>
            <a:pPr>
              <a:buFont typeface="Wingdings" panose="05000000000000000000" pitchFamily="2" charset="2"/>
              <a:buChar char="Ø"/>
            </a:pPr>
            <a:endParaRPr lang="en-US" dirty="0"/>
          </a:p>
          <a:p>
            <a:pPr>
              <a:buFont typeface="Wingdings" panose="05000000000000000000" pitchFamily="2" charset="2"/>
              <a:buChar char="Ø"/>
            </a:pPr>
            <a:r>
              <a:rPr lang="en-US" dirty="0"/>
              <a:t>Contents that residents intend to keep will need to be cleaned using a chlorine-based cleaner. Packaging will need to be disposed of in the dumpster.</a:t>
            </a:r>
          </a:p>
          <a:p>
            <a:pPr>
              <a:buFont typeface="Wingdings" panose="05000000000000000000" pitchFamily="2" charset="2"/>
              <a:buChar char="Ø"/>
            </a:pPr>
            <a:endParaRPr lang="en-US" dirty="0"/>
          </a:p>
          <a:p>
            <a:pPr>
              <a:buFont typeface="Wingdings" panose="05000000000000000000" pitchFamily="2" charset="2"/>
              <a:buChar char="Ø"/>
            </a:pPr>
            <a:r>
              <a:rPr lang="en-US" dirty="0"/>
              <a:t>Our plan will be reviewed by an industrial hygienist </a:t>
            </a:r>
          </a:p>
          <a:p>
            <a:pPr>
              <a:buFont typeface="Wingdings" panose="05000000000000000000" pitchFamily="2" charset="2"/>
              <a:buChar char="Ø"/>
            </a:pPr>
            <a:endParaRPr lang="en-US" dirty="0"/>
          </a:p>
          <a:p>
            <a:pPr>
              <a:buFont typeface="Wingdings" panose="05000000000000000000" pitchFamily="2" charset="2"/>
              <a:buChar char="Ø"/>
            </a:pPr>
            <a:r>
              <a:rPr lang="en-US" dirty="0"/>
              <a:t>This plan is likely to evolve, and we will keep all residents and members informed as we proceed.</a:t>
            </a:r>
          </a:p>
        </p:txBody>
      </p:sp>
      <p:sp>
        <p:nvSpPr>
          <p:cNvPr id="4" name="Date Placeholder 3">
            <a:extLst>
              <a:ext uri="{FF2B5EF4-FFF2-40B4-BE49-F238E27FC236}">
                <a16:creationId xmlns:a16="http://schemas.microsoft.com/office/drawing/2014/main" id="{5B53AAC1-47F8-2434-AD96-4C89B38021B2}"/>
              </a:ext>
            </a:extLst>
          </p:cNvPr>
          <p:cNvSpPr>
            <a:spLocks noGrp="1"/>
          </p:cNvSpPr>
          <p:nvPr>
            <p:ph type="dt" sz="half" idx="10"/>
          </p:nvPr>
        </p:nvSpPr>
        <p:spPr/>
        <p:txBody>
          <a:bodyPr/>
          <a:lstStyle/>
          <a:p>
            <a:fld id="{8E616425-594D-4F7B-BE19-47AD40313BC3}" type="datetime1">
              <a:rPr lang="en-US" smtClean="0"/>
              <a:t>3/26/2025</a:t>
            </a:fld>
            <a:endParaRPr lang="en-US"/>
          </a:p>
        </p:txBody>
      </p:sp>
      <p:sp>
        <p:nvSpPr>
          <p:cNvPr id="5" name="Footer Placeholder 4">
            <a:extLst>
              <a:ext uri="{FF2B5EF4-FFF2-40B4-BE49-F238E27FC236}">
                <a16:creationId xmlns:a16="http://schemas.microsoft.com/office/drawing/2014/main" id="{8909DCD1-A38C-91EA-A500-030CF0800A4F}"/>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96254982-C5B4-314A-3CDA-12AE04771FA7}"/>
              </a:ext>
            </a:extLst>
          </p:cNvPr>
          <p:cNvSpPr>
            <a:spLocks noGrp="1"/>
          </p:cNvSpPr>
          <p:nvPr>
            <p:ph type="sldNum" sz="quarter" idx="12"/>
          </p:nvPr>
        </p:nvSpPr>
        <p:spPr/>
        <p:txBody>
          <a:bodyPr/>
          <a:lstStyle/>
          <a:p>
            <a:fld id="{B7D36783-26B7-4CE1-B66E-AF6F25A33A6F}" type="slidenum">
              <a:rPr lang="en-US" smtClean="0"/>
              <a:t>15</a:t>
            </a:fld>
            <a:endParaRPr lang="en-US"/>
          </a:p>
        </p:txBody>
      </p:sp>
    </p:spTree>
    <p:extLst>
      <p:ext uri="{BB962C8B-B14F-4D97-AF65-F5344CB8AC3E}">
        <p14:creationId xmlns:p14="http://schemas.microsoft.com/office/powerpoint/2010/main" val="2983582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9BF2D-F390-5D8D-6999-122A05A3EB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6C0871-DB19-6DA2-E379-3F3477426531}"/>
              </a:ext>
            </a:extLst>
          </p:cNvPr>
          <p:cNvSpPr>
            <a:spLocks noGrp="1"/>
          </p:cNvSpPr>
          <p:nvPr>
            <p:ph type="title"/>
          </p:nvPr>
        </p:nvSpPr>
        <p:spPr/>
        <p:txBody>
          <a:bodyPr>
            <a:normAutofit/>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Electrical Panels Needed for 50 Year Certification - Craig</a:t>
            </a:r>
            <a:endParaRPr lang="en-US" sz="3200" dirty="0"/>
          </a:p>
        </p:txBody>
      </p:sp>
      <p:sp>
        <p:nvSpPr>
          <p:cNvPr id="3" name="Content Placeholder 2">
            <a:extLst>
              <a:ext uri="{FF2B5EF4-FFF2-40B4-BE49-F238E27FC236}">
                <a16:creationId xmlns:a16="http://schemas.microsoft.com/office/drawing/2014/main" id="{B558C37C-E61E-40E5-F920-22C4BF28E0D0}"/>
              </a:ext>
            </a:extLst>
          </p:cNvPr>
          <p:cNvSpPr>
            <a:spLocks noGrp="1"/>
          </p:cNvSpPr>
          <p:nvPr>
            <p:ph idx="1"/>
          </p:nvPr>
        </p:nvSpPr>
        <p:spPr>
          <a:xfrm>
            <a:off x="838200" y="1800231"/>
            <a:ext cx="10515600" cy="4791075"/>
          </a:xfrm>
        </p:spPr>
        <p:txBody>
          <a:bodyPr>
            <a:normAutofit fontScale="77500" lnSpcReduction="20000"/>
          </a:bodyPr>
          <a:lstStyle/>
          <a:p>
            <a:r>
              <a:rPr lang="en-US" dirty="0"/>
              <a:t>Code requires a dedicated panel for the generator to power ELSS systems and is needed for our 50-year certification. Our current panel is not dedicated. We are proposing two additional emergency panels and a 250-amp breaker that will allow power to other systems including water, garage door and elevators.</a:t>
            </a:r>
          </a:p>
          <a:p>
            <a:endParaRPr lang="en-US" dirty="0"/>
          </a:p>
          <a:p>
            <a:r>
              <a:rPr lang="en-US" dirty="0"/>
              <a:t>Proposals</a:t>
            </a:r>
          </a:p>
          <a:p>
            <a:pPr lvl="1"/>
            <a:r>
              <a:rPr lang="en-US" dirty="0" err="1"/>
              <a:t>Vaccato</a:t>
            </a:r>
            <a:r>
              <a:rPr lang="en-US" dirty="0"/>
              <a:t> Electric $69,000</a:t>
            </a:r>
          </a:p>
          <a:p>
            <a:pPr lvl="1"/>
            <a:r>
              <a:rPr lang="en-US" dirty="0"/>
              <a:t>Mr. Electric - $58,285</a:t>
            </a:r>
          </a:p>
          <a:p>
            <a:endParaRPr lang="en-US" dirty="0"/>
          </a:p>
          <a:p>
            <a:r>
              <a:rPr lang="en-US" dirty="0">
                <a:solidFill>
                  <a:srgbClr val="FF0000"/>
                </a:solidFill>
              </a:rPr>
              <a:t>Motion to approve Mr. Electric to install the Electrical Panel(s) and breaker for the purpose of meeting code requirements and obtaining 50 year certification with funds from Phase II reserves.</a:t>
            </a:r>
          </a:p>
          <a:p>
            <a:endParaRPr lang="en-US" dirty="0">
              <a:solidFill>
                <a:srgbClr val="FF0000"/>
              </a:solidFill>
            </a:endParaRPr>
          </a:p>
          <a:p>
            <a:r>
              <a:rPr lang="en-US" dirty="0"/>
              <a:t>Board Questions and Comments</a:t>
            </a:r>
          </a:p>
          <a:p>
            <a:r>
              <a:rPr lang="en-US" dirty="0"/>
              <a:t>Owner Questions and Comments</a:t>
            </a:r>
          </a:p>
          <a:p>
            <a:endParaRPr lang="en-US" dirty="0">
              <a:solidFill>
                <a:srgbClr val="FF0000"/>
              </a:solidFill>
            </a:endParaRPr>
          </a:p>
        </p:txBody>
      </p:sp>
      <p:sp>
        <p:nvSpPr>
          <p:cNvPr id="4" name="Date Placeholder 3">
            <a:extLst>
              <a:ext uri="{FF2B5EF4-FFF2-40B4-BE49-F238E27FC236}">
                <a16:creationId xmlns:a16="http://schemas.microsoft.com/office/drawing/2014/main" id="{828D5DF5-0E8C-C7C7-EFC9-3E982E0C0845}"/>
              </a:ext>
            </a:extLst>
          </p:cNvPr>
          <p:cNvSpPr>
            <a:spLocks noGrp="1"/>
          </p:cNvSpPr>
          <p:nvPr>
            <p:ph type="dt" sz="half" idx="10"/>
          </p:nvPr>
        </p:nvSpPr>
        <p:spPr/>
        <p:txBody>
          <a:bodyPr/>
          <a:lstStyle/>
          <a:p>
            <a:fld id="{FD384F98-291C-4E26-B5A6-D948F2627E3B}" type="datetime1">
              <a:rPr lang="en-US" smtClean="0"/>
              <a:t>3/25/2025</a:t>
            </a:fld>
            <a:endParaRPr lang="en-US"/>
          </a:p>
        </p:txBody>
      </p:sp>
      <p:sp>
        <p:nvSpPr>
          <p:cNvPr id="5" name="Footer Placeholder 4">
            <a:extLst>
              <a:ext uri="{FF2B5EF4-FFF2-40B4-BE49-F238E27FC236}">
                <a16:creationId xmlns:a16="http://schemas.microsoft.com/office/drawing/2014/main" id="{91338752-E9C9-5FDA-3462-19E1EF274181}"/>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3FD1D9A2-CA09-A0BB-B5AC-9E93EA91908B}"/>
              </a:ext>
            </a:extLst>
          </p:cNvPr>
          <p:cNvSpPr>
            <a:spLocks noGrp="1"/>
          </p:cNvSpPr>
          <p:nvPr>
            <p:ph type="sldNum" sz="quarter" idx="12"/>
          </p:nvPr>
        </p:nvSpPr>
        <p:spPr/>
        <p:txBody>
          <a:bodyPr/>
          <a:lstStyle/>
          <a:p>
            <a:fld id="{B7D36783-26B7-4CE1-B66E-AF6F25A33A6F}" type="slidenum">
              <a:rPr lang="en-US" smtClean="0"/>
              <a:t>16</a:t>
            </a:fld>
            <a:endParaRPr lang="en-US"/>
          </a:p>
        </p:txBody>
      </p:sp>
    </p:spTree>
    <p:extLst>
      <p:ext uri="{BB962C8B-B14F-4D97-AF65-F5344CB8AC3E}">
        <p14:creationId xmlns:p14="http://schemas.microsoft.com/office/powerpoint/2010/main" val="1305205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F43AF-38EA-5B4A-2296-721F294C1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2C033-E0F1-4814-A4BE-2DA6A3656364}"/>
              </a:ext>
            </a:extLst>
          </p:cNvPr>
          <p:cNvSpPr>
            <a:spLocks noGrp="1"/>
          </p:cNvSpPr>
          <p:nvPr>
            <p:ph type="title"/>
          </p:nvPr>
        </p:nvSpPr>
        <p:spPr>
          <a:xfrm>
            <a:off x="838200" y="365125"/>
            <a:ext cx="10515600" cy="989013"/>
          </a:xfrm>
        </p:spPr>
        <p:txBody>
          <a:bodyPr>
            <a:normAutofit/>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2023 Reserves Funds - Ginger</a:t>
            </a:r>
            <a:endParaRPr lang="en-US" sz="3200" dirty="0"/>
          </a:p>
        </p:txBody>
      </p:sp>
      <p:sp>
        <p:nvSpPr>
          <p:cNvPr id="3" name="Content Placeholder 2">
            <a:extLst>
              <a:ext uri="{FF2B5EF4-FFF2-40B4-BE49-F238E27FC236}">
                <a16:creationId xmlns:a16="http://schemas.microsoft.com/office/drawing/2014/main" id="{43F97CF0-605F-F85F-093F-A24C7AEF1856}"/>
              </a:ext>
            </a:extLst>
          </p:cNvPr>
          <p:cNvSpPr>
            <a:spLocks noGrp="1"/>
          </p:cNvSpPr>
          <p:nvPr>
            <p:ph idx="1"/>
          </p:nvPr>
        </p:nvSpPr>
        <p:spPr>
          <a:xfrm>
            <a:off x="838200" y="1511300"/>
            <a:ext cx="10515600" cy="4687888"/>
          </a:xfrm>
        </p:spPr>
        <p:txBody>
          <a:bodyPr>
            <a:normAutofit fontScale="92500" lnSpcReduction="20000"/>
          </a:bodyPr>
          <a:lstStyle/>
          <a:p>
            <a:r>
              <a:rPr lang="en-US" dirty="0"/>
              <a:t>$255,732 Borrowed from 2023 Reserves for Operating  Creating a Reserve Violation.</a:t>
            </a:r>
          </a:p>
          <a:p>
            <a:r>
              <a:rPr lang="en-US" dirty="0"/>
              <a:t>Offsets</a:t>
            </a:r>
          </a:p>
          <a:p>
            <a:pPr lvl="1"/>
            <a:r>
              <a:rPr lang="en-US" dirty="0"/>
              <a:t>January 2024 payment of 74,716.25 to 2023 reserves from operating</a:t>
            </a:r>
          </a:p>
          <a:p>
            <a:pPr lvl="1"/>
            <a:r>
              <a:rPr lang="en-US" dirty="0"/>
              <a:t>Current Balance = $181,015</a:t>
            </a:r>
          </a:p>
          <a:p>
            <a:pPr lvl="1"/>
            <a:r>
              <a:rPr lang="en-US" dirty="0"/>
              <a:t>Available from Electrical Claim = $120,000</a:t>
            </a:r>
          </a:p>
          <a:p>
            <a:pPr lvl="2"/>
            <a:r>
              <a:rPr lang="en-US" dirty="0"/>
              <a:t>Phase 1 funding = $84,750</a:t>
            </a:r>
          </a:p>
          <a:p>
            <a:pPr lvl="2"/>
            <a:r>
              <a:rPr lang="en-US" dirty="0"/>
              <a:t>Available to offset current balance = $35,250 (leaving $145,750 )</a:t>
            </a:r>
          </a:p>
          <a:p>
            <a:pPr lvl="1"/>
            <a:r>
              <a:rPr lang="en-US" dirty="0"/>
              <a:t>Insurance Refund= $294,000</a:t>
            </a:r>
          </a:p>
          <a:p>
            <a:r>
              <a:rPr lang="en-US" dirty="0"/>
              <a:t>Fund 2023 Reserves $145,750 from operating cash</a:t>
            </a:r>
          </a:p>
          <a:p>
            <a:r>
              <a:rPr lang="en-US" dirty="0">
                <a:solidFill>
                  <a:srgbClr val="FF0000"/>
                </a:solidFill>
              </a:rPr>
              <a:t>Motion – Approve the transfer of $35K from Phase 1 cash and $145K from operating to 2023 reserves.</a:t>
            </a:r>
            <a:endParaRPr lang="en-US" sz="2800" dirty="0"/>
          </a:p>
          <a:p>
            <a:r>
              <a:rPr lang="en-US" sz="2800" dirty="0"/>
              <a:t>Board Questions and Comments</a:t>
            </a:r>
          </a:p>
          <a:p>
            <a:r>
              <a:rPr lang="en-US" sz="2800" dirty="0"/>
              <a:t>Owner Questions and Comments</a:t>
            </a:r>
            <a:endParaRPr lang="en-US" dirty="0"/>
          </a:p>
          <a:p>
            <a:endParaRPr lang="en-US" dirty="0"/>
          </a:p>
        </p:txBody>
      </p:sp>
      <p:sp>
        <p:nvSpPr>
          <p:cNvPr id="4" name="Date Placeholder 3">
            <a:extLst>
              <a:ext uri="{FF2B5EF4-FFF2-40B4-BE49-F238E27FC236}">
                <a16:creationId xmlns:a16="http://schemas.microsoft.com/office/drawing/2014/main" id="{96A30F0B-314E-69CD-238B-C169C4236903}"/>
              </a:ext>
            </a:extLst>
          </p:cNvPr>
          <p:cNvSpPr>
            <a:spLocks noGrp="1"/>
          </p:cNvSpPr>
          <p:nvPr>
            <p:ph type="dt" sz="half" idx="10"/>
          </p:nvPr>
        </p:nvSpPr>
        <p:spPr/>
        <p:txBody>
          <a:bodyPr/>
          <a:lstStyle/>
          <a:p>
            <a:fld id="{F3D03C05-367D-416C-9666-A632FD5BE07B}" type="datetime1">
              <a:rPr lang="en-US" smtClean="0"/>
              <a:t>3/25/2025</a:t>
            </a:fld>
            <a:endParaRPr lang="en-US"/>
          </a:p>
        </p:txBody>
      </p:sp>
      <p:sp>
        <p:nvSpPr>
          <p:cNvPr id="5" name="Footer Placeholder 4">
            <a:extLst>
              <a:ext uri="{FF2B5EF4-FFF2-40B4-BE49-F238E27FC236}">
                <a16:creationId xmlns:a16="http://schemas.microsoft.com/office/drawing/2014/main" id="{AEFE8F51-82E6-1053-5B53-7D59669191FB}"/>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DA1263FD-6FAA-1B3A-7671-5CE6A1B9DCAB}"/>
              </a:ext>
            </a:extLst>
          </p:cNvPr>
          <p:cNvSpPr>
            <a:spLocks noGrp="1"/>
          </p:cNvSpPr>
          <p:nvPr>
            <p:ph type="sldNum" sz="quarter" idx="12"/>
          </p:nvPr>
        </p:nvSpPr>
        <p:spPr/>
        <p:txBody>
          <a:bodyPr/>
          <a:lstStyle/>
          <a:p>
            <a:fld id="{B7D36783-26B7-4CE1-B66E-AF6F25A33A6F}" type="slidenum">
              <a:rPr lang="en-US" smtClean="0"/>
              <a:t>17</a:t>
            </a:fld>
            <a:endParaRPr lang="en-US"/>
          </a:p>
        </p:txBody>
      </p:sp>
    </p:spTree>
    <p:extLst>
      <p:ext uri="{BB962C8B-B14F-4D97-AF65-F5344CB8AC3E}">
        <p14:creationId xmlns:p14="http://schemas.microsoft.com/office/powerpoint/2010/main" val="3682240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40BBD-61F4-8B9A-CDD8-E59C806956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9DEE7-DE32-D281-03BA-EF3C34CDFA0A}"/>
              </a:ext>
            </a:extLst>
          </p:cNvPr>
          <p:cNvSpPr>
            <a:spLocks noGrp="1"/>
          </p:cNvSpPr>
          <p:nvPr>
            <p:ph type="title"/>
          </p:nvPr>
        </p:nvSpPr>
        <p:spPr/>
        <p:txBody>
          <a:bodyPr>
            <a:normAutofit/>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Committees - Sean</a:t>
            </a:r>
            <a:endParaRPr lang="en-US" sz="3200" dirty="0"/>
          </a:p>
        </p:txBody>
      </p:sp>
      <p:sp>
        <p:nvSpPr>
          <p:cNvPr id="6" name="Content Placeholder 5">
            <a:extLst>
              <a:ext uri="{FF2B5EF4-FFF2-40B4-BE49-F238E27FC236}">
                <a16:creationId xmlns:a16="http://schemas.microsoft.com/office/drawing/2014/main" id="{A358765F-16A5-D6F6-6B00-72436250729E}"/>
              </a:ext>
            </a:extLst>
          </p:cNvPr>
          <p:cNvSpPr>
            <a:spLocks noGrp="1"/>
          </p:cNvSpPr>
          <p:nvPr>
            <p:ph idx="1"/>
          </p:nvPr>
        </p:nvSpPr>
        <p:spPr>
          <a:xfrm>
            <a:off x="838200" y="1825625"/>
            <a:ext cx="11036300" cy="4351338"/>
          </a:xfrm>
        </p:spPr>
        <p:txBody>
          <a:bodyPr/>
          <a:lstStyle/>
          <a:p>
            <a:r>
              <a:rPr lang="en-US" dirty="0"/>
              <a:t>Guidelines</a:t>
            </a:r>
          </a:p>
          <a:p>
            <a:pPr lvl="1"/>
            <a:r>
              <a:rPr lang="en-US" dirty="0"/>
              <a:t>Committees must be formed by the Board at a Board Meeting</a:t>
            </a:r>
          </a:p>
          <a:p>
            <a:pPr lvl="1"/>
            <a:r>
              <a:rPr lang="en-US" dirty="0"/>
              <a:t>Each committee will have Board representation to support committee needs</a:t>
            </a:r>
          </a:p>
          <a:p>
            <a:pPr lvl="1"/>
            <a:r>
              <a:rPr lang="en-US" dirty="0"/>
              <a:t>Committee Leads</a:t>
            </a:r>
          </a:p>
          <a:p>
            <a:pPr lvl="2"/>
            <a:r>
              <a:rPr lang="en-US" dirty="0"/>
              <a:t>Call / Organize Meeting (Sunshine Laws Apply)</a:t>
            </a:r>
          </a:p>
          <a:p>
            <a:pPr lvl="2"/>
            <a:r>
              <a:rPr lang="en-US" dirty="0"/>
              <a:t>Request Budget (if needed)</a:t>
            </a:r>
          </a:p>
          <a:p>
            <a:pPr lvl="2"/>
            <a:r>
              <a:rPr lang="en-US" dirty="0"/>
              <a:t>Add or replace committee members</a:t>
            </a:r>
          </a:p>
          <a:p>
            <a:pPr lvl="2"/>
            <a:r>
              <a:rPr lang="en-US" dirty="0"/>
              <a:t>Develop charter</a:t>
            </a:r>
          </a:p>
          <a:p>
            <a:pPr lvl="2"/>
            <a:r>
              <a:rPr lang="en-US" dirty="0"/>
              <a:t>Make recommendations to the Board as needed</a:t>
            </a:r>
          </a:p>
          <a:p>
            <a:pPr lvl="2"/>
            <a:endParaRPr lang="en-US" dirty="0"/>
          </a:p>
          <a:p>
            <a:r>
              <a:rPr lang="en-US" i="1" dirty="0"/>
              <a:t>The Sea Monarch Social Group is not an official committee</a:t>
            </a:r>
          </a:p>
        </p:txBody>
      </p:sp>
      <p:sp>
        <p:nvSpPr>
          <p:cNvPr id="7" name="Date Placeholder 6">
            <a:extLst>
              <a:ext uri="{FF2B5EF4-FFF2-40B4-BE49-F238E27FC236}">
                <a16:creationId xmlns:a16="http://schemas.microsoft.com/office/drawing/2014/main" id="{3CFA70B5-F9F1-2A8B-6DD1-77D4FBDE1C55}"/>
              </a:ext>
            </a:extLst>
          </p:cNvPr>
          <p:cNvSpPr>
            <a:spLocks noGrp="1"/>
          </p:cNvSpPr>
          <p:nvPr>
            <p:ph type="dt" sz="half" idx="10"/>
          </p:nvPr>
        </p:nvSpPr>
        <p:spPr/>
        <p:txBody>
          <a:bodyPr/>
          <a:lstStyle/>
          <a:p>
            <a:fld id="{1FD40010-8DAB-48B7-8F24-D6CDB169EF34}" type="datetime1">
              <a:rPr lang="en-US" smtClean="0"/>
              <a:t>3/25/2025</a:t>
            </a:fld>
            <a:endParaRPr lang="en-US"/>
          </a:p>
        </p:txBody>
      </p:sp>
      <p:sp>
        <p:nvSpPr>
          <p:cNvPr id="8" name="Footer Placeholder 7">
            <a:extLst>
              <a:ext uri="{FF2B5EF4-FFF2-40B4-BE49-F238E27FC236}">
                <a16:creationId xmlns:a16="http://schemas.microsoft.com/office/drawing/2014/main" id="{CFC69800-E23B-DF21-17A6-EF8F66201C85}"/>
              </a:ext>
            </a:extLst>
          </p:cNvPr>
          <p:cNvSpPr>
            <a:spLocks noGrp="1"/>
          </p:cNvSpPr>
          <p:nvPr>
            <p:ph type="ftr" sz="quarter" idx="11"/>
          </p:nvPr>
        </p:nvSpPr>
        <p:spPr/>
        <p:txBody>
          <a:bodyPr/>
          <a:lstStyle/>
          <a:p>
            <a:r>
              <a:rPr lang="en-US"/>
              <a:t>Draft</a:t>
            </a:r>
          </a:p>
        </p:txBody>
      </p:sp>
      <p:sp>
        <p:nvSpPr>
          <p:cNvPr id="9" name="Slide Number Placeholder 8">
            <a:extLst>
              <a:ext uri="{FF2B5EF4-FFF2-40B4-BE49-F238E27FC236}">
                <a16:creationId xmlns:a16="http://schemas.microsoft.com/office/drawing/2014/main" id="{C5808884-CC1F-4417-51EF-624DE8B49EB1}"/>
              </a:ext>
            </a:extLst>
          </p:cNvPr>
          <p:cNvSpPr>
            <a:spLocks noGrp="1"/>
          </p:cNvSpPr>
          <p:nvPr>
            <p:ph type="sldNum" sz="quarter" idx="12"/>
          </p:nvPr>
        </p:nvSpPr>
        <p:spPr/>
        <p:txBody>
          <a:bodyPr/>
          <a:lstStyle/>
          <a:p>
            <a:fld id="{B7D36783-26B7-4CE1-B66E-AF6F25A33A6F}" type="slidenum">
              <a:rPr lang="en-US" smtClean="0"/>
              <a:t>18</a:t>
            </a:fld>
            <a:endParaRPr lang="en-US"/>
          </a:p>
        </p:txBody>
      </p:sp>
    </p:spTree>
    <p:extLst>
      <p:ext uri="{BB962C8B-B14F-4D97-AF65-F5344CB8AC3E}">
        <p14:creationId xmlns:p14="http://schemas.microsoft.com/office/powerpoint/2010/main" val="1140507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E7D9-B61C-E35F-29F8-486FD911A41E}"/>
              </a:ext>
            </a:extLst>
          </p:cNvPr>
          <p:cNvSpPr>
            <a:spLocks noGrp="1"/>
          </p:cNvSpPr>
          <p:nvPr>
            <p:ph type="title"/>
          </p:nvPr>
        </p:nvSpPr>
        <p:spPr>
          <a:xfrm>
            <a:off x="838200" y="365125"/>
            <a:ext cx="10515600" cy="752475"/>
          </a:xfrm>
        </p:spPr>
        <p:txBody>
          <a:bodyPr>
            <a:normAutofit fontScale="90000"/>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Committees</a:t>
            </a:r>
            <a:endParaRPr lang="en-US" sz="3200" dirty="0"/>
          </a:p>
        </p:txBody>
      </p:sp>
      <p:graphicFrame>
        <p:nvGraphicFramePr>
          <p:cNvPr id="5" name="Table 4">
            <a:extLst>
              <a:ext uri="{FF2B5EF4-FFF2-40B4-BE49-F238E27FC236}">
                <a16:creationId xmlns:a16="http://schemas.microsoft.com/office/drawing/2014/main" id="{D2D4B4B6-F041-4BE0-CC19-4EC37FEF9570}"/>
              </a:ext>
            </a:extLst>
          </p:cNvPr>
          <p:cNvGraphicFramePr>
            <a:graphicFrameLocks noGrp="1"/>
          </p:cNvGraphicFramePr>
          <p:nvPr>
            <p:extLst>
              <p:ext uri="{D42A27DB-BD31-4B8C-83A1-F6EECF244321}">
                <p14:modId xmlns:p14="http://schemas.microsoft.com/office/powerpoint/2010/main" val="3714967770"/>
              </p:ext>
            </p:extLst>
          </p:nvPr>
        </p:nvGraphicFramePr>
        <p:xfrm>
          <a:off x="622300" y="1303866"/>
          <a:ext cx="5016500" cy="210820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Rules and Documents Committee</a:t>
                      </a:r>
                    </a:p>
                  </a:txBody>
                  <a:tcPr/>
                </a:tc>
                <a:extLst>
                  <a:ext uri="{0D108BD9-81ED-4DB2-BD59-A6C34878D82A}">
                    <a16:rowId xmlns:a16="http://schemas.microsoft.com/office/drawing/2014/main" val="283921899"/>
                  </a:ext>
                </a:extLst>
              </a:tr>
              <a:tr h="370840">
                <a:tc>
                  <a:txBody>
                    <a:bodyPr/>
                    <a:lstStyle/>
                    <a:p>
                      <a:pPr lvl="0"/>
                      <a:r>
                        <a:rPr lang="en-US" sz="1800" kern="1200" dirty="0">
                          <a:solidFill>
                            <a:schemeClr val="dk1"/>
                          </a:solidFill>
                          <a:effectLst/>
                          <a:latin typeface="+mn-lt"/>
                          <a:ea typeface="+mn-ea"/>
                          <a:cs typeface="+mn-cs"/>
                        </a:rPr>
                        <a:t>Rosa Yaker - Lead</a:t>
                      </a:r>
                    </a:p>
                    <a:p>
                      <a:pPr lvl="0"/>
                      <a:r>
                        <a:rPr lang="en-US" sz="1800" kern="1200" dirty="0">
                          <a:solidFill>
                            <a:schemeClr val="dk1"/>
                          </a:solidFill>
                          <a:effectLst/>
                          <a:latin typeface="+mn-lt"/>
                          <a:ea typeface="+mn-ea"/>
                          <a:cs typeface="+mn-cs"/>
                        </a:rPr>
                        <a:t>Dave Bierman - Board</a:t>
                      </a:r>
                    </a:p>
                    <a:p>
                      <a:pPr lvl="0"/>
                      <a:r>
                        <a:rPr lang="en-US" sz="1800" kern="1200" dirty="0">
                          <a:solidFill>
                            <a:schemeClr val="dk1"/>
                          </a:solidFill>
                          <a:effectLst/>
                          <a:latin typeface="+mn-lt"/>
                          <a:ea typeface="+mn-ea"/>
                          <a:cs typeface="+mn-cs"/>
                        </a:rPr>
                        <a:t>Judy Richman</a:t>
                      </a:r>
                    </a:p>
                    <a:p>
                      <a:pPr lvl="0"/>
                      <a:r>
                        <a:rPr lang="en-US" sz="1800" kern="1200" dirty="0">
                          <a:solidFill>
                            <a:schemeClr val="dk1"/>
                          </a:solidFill>
                          <a:effectLst/>
                          <a:latin typeface="+mn-lt"/>
                          <a:ea typeface="+mn-ea"/>
                          <a:cs typeface="+mn-cs"/>
                        </a:rPr>
                        <a:t>Angie Dickenson</a:t>
                      </a:r>
                    </a:p>
                    <a:p>
                      <a:pPr lvl="0"/>
                      <a:r>
                        <a:rPr lang="en-US" sz="1800" kern="1200" dirty="0">
                          <a:solidFill>
                            <a:schemeClr val="dk1"/>
                          </a:solidFill>
                          <a:effectLst/>
                          <a:latin typeface="+mn-lt"/>
                          <a:ea typeface="+mn-ea"/>
                          <a:cs typeface="+mn-cs"/>
                        </a:rPr>
                        <a:t>Melissa McDonough</a:t>
                      </a:r>
                    </a:p>
                    <a:p>
                      <a:pPr lvl="0"/>
                      <a:r>
                        <a:rPr lang="en-US" sz="1800" kern="1200" dirty="0">
                          <a:solidFill>
                            <a:schemeClr val="dk1"/>
                          </a:solidFill>
                          <a:effectLst/>
                          <a:latin typeface="+mn-lt"/>
                          <a:ea typeface="+mn-ea"/>
                          <a:cs typeface="+mn-cs"/>
                        </a:rPr>
                        <a:t>Lina Foster (new)</a:t>
                      </a:r>
                    </a:p>
                  </a:txBody>
                  <a:tcPr/>
                </a:tc>
                <a:extLst>
                  <a:ext uri="{0D108BD9-81ED-4DB2-BD59-A6C34878D82A}">
                    <a16:rowId xmlns:a16="http://schemas.microsoft.com/office/drawing/2014/main" val="1896307927"/>
                  </a:ext>
                </a:extLst>
              </a:tr>
            </a:tbl>
          </a:graphicData>
        </a:graphic>
      </p:graphicFrame>
      <p:graphicFrame>
        <p:nvGraphicFramePr>
          <p:cNvPr id="6" name="Table 5">
            <a:extLst>
              <a:ext uri="{FF2B5EF4-FFF2-40B4-BE49-F238E27FC236}">
                <a16:creationId xmlns:a16="http://schemas.microsoft.com/office/drawing/2014/main" id="{221282C2-C6FB-24B0-2B7D-922F0698D02F}"/>
              </a:ext>
            </a:extLst>
          </p:cNvPr>
          <p:cNvGraphicFramePr>
            <a:graphicFrameLocks noGrp="1"/>
          </p:cNvGraphicFramePr>
          <p:nvPr>
            <p:extLst>
              <p:ext uri="{D42A27DB-BD31-4B8C-83A1-F6EECF244321}">
                <p14:modId xmlns:p14="http://schemas.microsoft.com/office/powerpoint/2010/main" val="4032576701"/>
              </p:ext>
            </p:extLst>
          </p:nvPr>
        </p:nvGraphicFramePr>
        <p:xfrm>
          <a:off x="622300" y="3835398"/>
          <a:ext cx="5016500" cy="220472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Communications and Technology Committee</a:t>
                      </a:r>
                    </a:p>
                  </a:txBody>
                  <a:tcPr/>
                </a:tc>
                <a:extLst>
                  <a:ext uri="{0D108BD9-81ED-4DB2-BD59-A6C34878D82A}">
                    <a16:rowId xmlns:a16="http://schemas.microsoft.com/office/drawing/2014/main" val="283921899"/>
                  </a:ext>
                </a:extLst>
              </a:tr>
              <a:tr h="621099">
                <a:tc>
                  <a:txBody>
                    <a:bodyPr/>
                    <a:lstStyle/>
                    <a:p>
                      <a:pPr lvl="0"/>
                      <a:r>
                        <a:rPr lang="en-US" sz="1800" kern="1200" dirty="0">
                          <a:solidFill>
                            <a:schemeClr val="dk1"/>
                          </a:solidFill>
                          <a:effectLst/>
                          <a:latin typeface="+mn-lt"/>
                          <a:ea typeface="+mn-ea"/>
                          <a:cs typeface="+mn-cs"/>
                        </a:rPr>
                        <a:t>Lynda Lusardi – Lead (new)</a:t>
                      </a:r>
                    </a:p>
                    <a:p>
                      <a:pPr lvl="0"/>
                      <a:r>
                        <a:rPr lang="en-US" sz="1800" kern="1200" dirty="0">
                          <a:solidFill>
                            <a:schemeClr val="dk1"/>
                          </a:solidFill>
                          <a:effectLst/>
                          <a:latin typeface="+mn-lt"/>
                          <a:ea typeface="+mn-ea"/>
                          <a:cs typeface="+mn-cs"/>
                        </a:rPr>
                        <a:t>Dave Winter - Board</a:t>
                      </a:r>
                    </a:p>
                    <a:p>
                      <a:pPr lvl="0"/>
                      <a:r>
                        <a:rPr lang="en-US" sz="1800" kern="1200" dirty="0">
                          <a:solidFill>
                            <a:schemeClr val="dk1"/>
                          </a:solidFill>
                          <a:effectLst/>
                          <a:latin typeface="+mn-lt"/>
                          <a:ea typeface="+mn-ea"/>
                          <a:cs typeface="+mn-cs"/>
                        </a:rPr>
                        <a:t>Michele Silber</a:t>
                      </a:r>
                    </a:p>
                    <a:p>
                      <a:pPr lvl="0"/>
                      <a:r>
                        <a:rPr lang="en-US" sz="1800" kern="1200" dirty="0">
                          <a:solidFill>
                            <a:schemeClr val="dk1"/>
                          </a:solidFill>
                          <a:effectLst/>
                          <a:latin typeface="+mn-lt"/>
                          <a:ea typeface="+mn-ea"/>
                          <a:cs typeface="+mn-cs"/>
                        </a:rPr>
                        <a:t>Krish Muruga</a:t>
                      </a:r>
                    </a:p>
                    <a:p>
                      <a:pPr lvl="0"/>
                      <a:r>
                        <a:rPr lang="en-US" sz="1800" kern="1200" dirty="0">
                          <a:solidFill>
                            <a:schemeClr val="dk1"/>
                          </a:solidFill>
                          <a:effectLst/>
                          <a:latin typeface="+mn-lt"/>
                          <a:ea typeface="+mn-ea"/>
                          <a:cs typeface="+mn-cs"/>
                        </a:rPr>
                        <a:t>Angie Dickenson</a:t>
                      </a:r>
                    </a:p>
                  </a:txBody>
                  <a:tcPr/>
                </a:tc>
                <a:extLst>
                  <a:ext uri="{0D108BD9-81ED-4DB2-BD59-A6C34878D82A}">
                    <a16:rowId xmlns:a16="http://schemas.microsoft.com/office/drawing/2014/main" val="189630792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Expanded scope to include technology</a:t>
                      </a:r>
                    </a:p>
                  </a:txBody>
                  <a:tcPr/>
                </a:tc>
                <a:extLst>
                  <a:ext uri="{0D108BD9-81ED-4DB2-BD59-A6C34878D82A}">
                    <a16:rowId xmlns:a16="http://schemas.microsoft.com/office/drawing/2014/main" val="212064649"/>
                  </a:ext>
                </a:extLst>
              </a:tr>
            </a:tbl>
          </a:graphicData>
        </a:graphic>
      </p:graphicFrame>
      <p:graphicFrame>
        <p:nvGraphicFramePr>
          <p:cNvPr id="7" name="Table 6">
            <a:extLst>
              <a:ext uri="{FF2B5EF4-FFF2-40B4-BE49-F238E27FC236}">
                <a16:creationId xmlns:a16="http://schemas.microsoft.com/office/drawing/2014/main" id="{96260DB2-EDD3-14FF-667D-72F197590F8F}"/>
              </a:ext>
            </a:extLst>
          </p:cNvPr>
          <p:cNvGraphicFramePr>
            <a:graphicFrameLocks noGrp="1"/>
          </p:cNvGraphicFramePr>
          <p:nvPr>
            <p:extLst>
              <p:ext uri="{D42A27DB-BD31-4B8C-83A1-F6EECF244321}">
                <p14:modId xmlns:p14="http://schemas.microsoft.com/office/powerpoint/2010/main" val="1031696908"/>
              </p:ext>
            </p:extLst>
          </p:nvPr>
        </p:nvGraphicFramePr>
        <p:xfrm>
          <a:off x="6553200" y="1320800"/>
          <a:ext cx="5016500" cy="193040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r>
                        <a:rPr lang="en-US" sz="1800" b="1" u="sng" kern="1200" dirty="0">
                          <a:solidFill>
                            <a:schemeClr val="lt1"/>
                          </a:solidFill>
                          <a:effectLst/>
                          <a:latin typeface="+mn-lt"/>
                          <a:ea typeface="+mn-ea"/>
                          <a:cs typeface="+mn-cs"/>
                        </a:rPr>
                        <a:t>Violations Committee</a:t>
                      </a:r>
                      <a:endParaRPr lang="en-US" sz="1800" b="1" kern="1200" dirty="0">
                        <a:solidFill>
                          <a:schemeClr val="lt1"/>
                        </a:solidFill>
                        <a:effectLst/>
                        <a:latin typeface="+mn-lt"/>
                        <a:ea typeface="+mn-ea"/>
                        <a:cs typeface="+mn-cs"/>
                      </a:endParaRPr>
                    </a:p>
                  </a:txBody>
                  <a:tcPr/>
                </a:tc>
                <a:extLst>
                  <a:ext uri="{0D108BD9-81ED-4DB2-BD59-A6C34878D82A}">
                    <a16:rowId xmlns:a16="http://schemas.microsoft.com/office/drawing/2014/main" val="283921899"/>
                  </a:ext>
                </a:extLst>
              </a:tr>
              <a:tr h="370840">
                <a:tc>
                  <a:txBody>
                    <a:bodyPr/>
                    <a:lstStyle/>
                    <a:p>
                      <a:pPr lvl="0"/>
                      <a:r>
                        <a:rPr lang="en-US" sz="1800" kern="1200" dirty="0">
                          <a:solidFill>
                            <a:schemeClr val="dk1"/>
                          </a:solidFill>
                          <a:effectLst/>
                          <a:latin typeface="+mn-lt"/>
                          <a:ea typeface="+mn-ea"/>
                          <a:cs typeface="+mn-cs"/>
                        </a:rPr>
                        <a:t>Bruce Bernstein – Lead</a:t>
                      </a:r>
                    </a:p>
                    <a:p>
                      <a:pPr lvl="0"/>
                      <a:r>
                        <a:rPr lang="en-US" sz="1800" kern="1200" dirty="0">
                          <a:solidFill>
                            <a:schemeClr val="dk1"/>
                          </a:solidFill>
                          <a:effectLst/>
                          <a:latin typeface="+mn-lt"/>
                          <a:ea typeface="+mn-ea"/>
                          <a:cs typeface="+mn-cs"/>
                        </a:rPr>
                        <a:t>Phylis Krinsky</a:t>
                      </a:r>
                    </a:p>
                    <a:p>
                      <a:pPr lvl="0"/>
                      <a:r>
                        <a:rPr lang="en-US" sz="1800" kern="1200" dirty="0">
                          <a:solidFill>
                            <a:schemeClr val="dk1"/>
                          </a:solidFill>
                          <a:effectLst/>
                          <a:latin typeface="+mn-lt"/>
                          <a:ea typeface="+mn-ea"/>
                          <a:cs typeface="+mn-cs"/>
                        </a:rPr>
                        <a:t>Cynthia </a:t>
                      </a:r>
                      <a:r>
                        <a:rPr lang="en-US" sz="1800" kern="1200" dirty="0" err="1">
                          <a:solidFill>
                            <a:schemeClr val="dk1"/>
                          </a:solidFill>
                          <a:effectLst/>
                          <a:latin typeface="+mn-lt"/>
                          <a:ea typeface="+mn-ea"/>
                          <a:cs typeface="+mn-cs"/>
                        </a:rPr>
                        <a:t>Ferenchik</a:t>
                      </a:r>
                      <a:r>
                        <a:rPr lang="en-US" sz="1800" kern="1200" dirty="0">
                          <a:solidFill>
                            <a:schemeClr val="dk1"/>
                          </a:solidFill>
                          <a:effectLst/>
                          <a:latin typeface="+mn-lt"/>
                          <a:ea typeface="+mn-ea"/>
                          <a:cs typeface="+mn-cs"/>
                        </a:rPr>
                        <a:t> (new)</a:t>
                      </a:r>
                    </a:p>
                    <a:p>
                      <a:pPr lvl="0"/>
                      <a:r>
                        <a:rPr lang="en-US" sz="1800" kern="1200" dirty="0">
                          <a:solidFill>
                            <a:schemeClr val="tx1"/>
                          </a:solidFill>
                          <a:effectLst/>
                          <a:latin typeface="+mn-lt"/>
                          <a:ea typeface="+mn-ea"/>
                          <a:cs typeface="+mn-cs"/>
                        </a:rPr>
                        <a:t>Terry Boyer (new)</a:t>
                      </a:r>
                    </a:p>
                  </a:txBody>
                  <a:tcPr/>
                </a:tc>
                <a:extLst>
                  <a:ext uri="{0D108BD9-81ED-4DB2-BD59-A6C34878D82A}">
                    <a16:rowId xmlns:a16="http://schemas.microsoft.com/office/drawing/2014/main" val="1896307927"/>
                  </a:ext>
                </a:extLst>
              </a:tr>
              <a:tr h="370840">
                <a:tc>
                  <a:txBody>
                    <a:bodyPr/>
                    <a:lstStyle/>
                    <a:p>
                      <a:pPr lvl="0" algn="ctr"/>
                      <a:r>
                        <a:rPr lang="en-US" sz="1800" kern="1200" dirty="0">
                          <a:solidFill>
                            <a:srgbClr val="FF0000"/>
                          </a:solidFill>
                          <a:effectLst/>
                          <a:latin typeface="+mn-lt"/>
                          <a:ea typeface="+mn-ea"/>
                          <a:cs typeface="+mn-cs"/>
                        </a:rPr>
                        <a:t>Board members and family not permitted</a:t>
                      </a:r>
                    </a:p>
                  </a:txBody>
                  <a:tcPr/>
                </a:tc>
                <a:extLst>
                  <a:ext uri="{0D108BD9-81ED-4DB2-BD59-A6C34878D82A}">
                    <a16:rowId xmlns:a16="http://schemas.microsoft.com/office/drawing/2014/main" val="2387463757"/>
                  </a:ext>
                </a:extLst>
              </a:tr>
            </a:tbl>
          </a:graphicData>
        </a:graphic>
      </p:graphicFrame>
      <p:graphicFrame>
        <p:nvGraphicFramePr>
          <p:cNvPr id="8" name="Table 7">
            <a:extLst>
              <a:ext uri="{FF2B5EF4-FFF2-40B4-BE49-F238E27FC236}">
                <a16:creationId xmlns:a16="http://schemas.microsoft.com/office/drawing/2014/main" id="{3195D0BC-FCC3-6E3F-A2B0-E1EBAE5F8C7C}"/>
              </a:ext>
            </a:extLst>
          </p:cNvPr>
          <p:cNvGraphicFramePr>
            <a:graphicFrameLocks noGrp="1"/>
          </p:cNvGraphicFramePr>
          <p:nvPr>
            <p:extLst>
              <p:ext uri="{D42A27DB-BD31-4B8C-83A1-F6EECF244321}">
                <p14:modId xmlns:p14="http://schemas.microsoft.com/office/powerpoint/2010/main" val="3967879516"/>
              </p:ext>
            </p:extLst>
          </p:nvPr>
        </p:nvGraphicFramePr>
        <p:xfrm>
          <a:off x="6553200" y="3835398"/>
          <a:ext cx="5016500" cy="128524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r>
                        <a:rPr lang="en-US" sz="1800" b="1" u="sng" kern="1200" dirty="0">
                          <a:solidFill>
                            <a:schemeClr val="lt1"/>
                          </a:solidFill>
                          <a:effectLst/>
                          <a:latin typeface="+mn-lt"/>
                          <a:ea typeface="+mn-ea"/>
                          <a:cs typeface="+mn-cs"/>
                        </a:rPr>
                        <a:t>Insurance Committee</a:t>
                      </a:r>
                      <a:endParaRPr lang="en-US" sz="1800" b="1" kern="1200" dirty="0">
                        <a:solidFill>
                          <a:schemeClr val="lt1"/>
                        </a:solidFill>
                        <a:effectLst/>
                        <a:latin typeface="+mn-lt"/>
                        <a:ea typeface="+mn-ea"/>
                        <a:cs typeface="+mn-cs"/>
                      </a:endParaRPr>
                    </a:p>
                  </a:txBody>
                  <a:tcPr/>
                </a:tc>
                <a:extLst>
                  <a:ext uri="{0D108BD9-81ED-4DB2-BD59-A6C34878D82A}">
                    <a16:rowId xmlns:a16="http://schemas.microsoft.com/office/drawing/2014/main" val="283921899"/>
                  </a:ext>
                </a:extLst>
              </a:tr>
              <a:tr h="370840">
                <a:tc>
                  <a:txBody>
                    <a:bodyPr/>
                    <a:lstStyle/>
                    <a:p>
                      <a:pPr lvl="0"/>
                      <a:r>
                        <a:rPr lang="en-US" sz="1800" kern="1200" dirty="0">
                          <a:solidFill>
                            <a:schemeClr val="dk1"/>
                          </a:solidFill>
                          <a:effectLst/>
                          <a:latin typeface="+mn-lt"/>
                          <a:ea typeface="+mn-ea"/>
                          <a:cs typeface="+mn-cs"/>
                        </a:rPr>
                        <a:t>John Sullivan – Lead</a:t>
                      </a:r>
                    </a:p>
                    <a:p>
                      <a:pPr lvl="0"/>
                      <a:r>
                        <a:rPr lang="en-US" sz="1800" kern="1200" dirty="0">
                          <a:solidFill>
                            <a:schemeClr val="dk1"/>
                          </a:solidFill>
                          <a:effectLst/>
                          <a:latin typeface="+mn-lt"/>
                          <a:ea typeface="+mn-ea"/>
                          <a:cs typeface="+mn-cs"/>
                        </a:rPr>
                        <a:t>Dave Bierman – Board</a:t>
                      </a:r>
                    </a:p>
                    <a:p>
                      <a:r>
                        <a:rPr lang="en-US" sz="1800" kern="1200" dirty="0">
                          <a:solidFill>
                            <a:schemeClr val="dk1"/>
                          </a:solidFill>
                          <a:effectLst/>
                          <a:latin typeface="+mn-lt"/>
                          <a:ea typeface="+mn-ea"/>
                          <a:cs typeface="+mn-cs"/>
                        </a:rPr>
                        <a:t>Craig Fadem – Board</a:t>
                      </a:r>
                    </a:p>
                  </a:txBody>
                  <a:tcPr/>
                </a:tc>
                <a:extLst>
                  <a:ext uri="{0D108BD9-81ED-4DB2-BD59-A6C34878D82A}">
                    <a16:rowId xmlns:a16="http://schemas.microsoft.com/office/drawing/2014/main" val="1896307927"/>
                  </a:ext>
                </a:extLst>
              </a:tr>
            </a:tbl>
          </a:graphicData>
        </a:graphic>
      </p:graphicFrame>
      <p:sp>
        <p:nvSpPr>
          <p:cNvPr id="9" name="Date Placeholder 8">
            <a:extLst>
              <a:ext uri="{FF2B5EF4-FFF2-40B4-BE49-F238E27FC236}">
                <a16:creationId xmlns:a16="http://schemas.microsoft.com/office/drawing/2014/main" id="{55020861-666A-77E1-7E4C-1119AAFFEDFF}"/>
              </a:ext>
            </a:extLst>
          </p:cNvPr>
          <p:cNvSpPr>
            <a:spLocks noGrp="1"/>
          </p:cNvSpPr>
          <p:nvPr>
            <p:ph type="dt" sz="half" idx="10"/>
          </p:nvPr>
        </p:nvSpPr>
        <p:spPr/>
        <p:txBody>
          <a:bodyPr/>
          <a:lstStyle/>
          <a:p>
            <a:fld id="{ED2E636B-4B1F-465B-A676-67224C0B5D05}" type="datetime1">
              <a:rPr lang="en-US" smtClean="0"/>
              <a:t>3/25/2025</a:t>
            </a:fld>
            <a:endParaRPr lang="en-US"/>
          </a:p>
        </p:txBody>
      </p:sp>
      <p:sp>
        <p:nvSpPr>
          <p:cNvPr id="10" name="Footer Placeholder 9">
            <a:extLst>
              <a:ext uri="{FF2B5EF4-FFF2-40B4-BE49-F238E27FC236}">
                <a16:creationId xmlns:a16="http://schemas.microsoft.com/office/drawing/2014/main" id="{BED84F74-1646-7E26-ECF5-FB87CAB8A3C6}"/>
              </a:ext>
            </a:extLst>
          </p:cNvPr>
          <p:cNvSpPr>
            <a:spLocks noGrp="1"/>
          </p:cNvSpPr>
          <p:nvPr>
            <p:ph type="ftr" sz="quarter" idx="11"/>
          </p:nvPr>
        </p:nvSpPr>
        <p:spPr/>
        <p:txBody>
          <a:bodyPr/>
          <a:lstStyle/>
          <a:p>
            <a:r>
              <a:rPr lang="en-US"/>
              <a:t>Draft</a:t>
            </a:r>
          </a:p>
        </p:txBody>
      </p:sp>
      <p:sp>
        <p:nvSpPr>
          <p:cNvPr id="11" name="Slide Number Placeholder 10">
            <a:extLst>
              <a:ext uri="{FF2B5EF4-FFF2-40B4-BE49-F238E27FC236}">
                <a16:creationId xmlns:a16="http://schemas.microsoft.com/office/drawing/2014/main" id="{3ED2D3D9-3E5C-62F0-AFCF-28F2333AE56A}"/>
              </a:ext>
            </a:extLst>
          </p:cNvPr>
          <p:cNvSpPr>
            <a:spLocks noGrp="1"/>
          </p:cNvSpPr>
          <p:nvPr>
            <p:ph type="sldNum" sz="quarter" idx="12"/>
          </p:nvPr>
        </p:nvSpPr>
        <p:spPr/>
        <p:txBody>
          <a:bodyPr/>
          <a:lstStyle/>
          <a:p>
            <a:fld id="{B7D36783-26B7-4CE1-B66E-AF6F25A33A6F}" type="slidenum">
              <a:rPr lang="en-US" smtClean="0"/>
              <a:t>19</a:t>
            </a:fld>
            <a:endParaRPr lang="en-US"/>
          </a:p>
        </p:txBody>
      </p:sp>
    </p:spTree>
    <p:extLst>
      <p:ext uri="{BB962C8B-B14F-4D97-AF65-F5344CB8AC3E}">
        <p14:creationId xmlns:p14="http://schemas.microsoft.com/office/powerpoint/2010/main" val="2216064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ABC6B-45AA-23AE-F042-1E1F1F8558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95050-E9D4-26CB-0B6F-D64CD2F2241B}"/>
              </a:ext>
            </a:extLst>
          </p:cNvPr>
          <p:cNvSpPr>
            <a:spLocks noGrp="1"/>
          </p:cNvSpPr>
          <p:nvPr>
            <p:ph type="title"/>
          </p:nvPr>
        </p:nvSpPr>
        <p:spPr>
          <a:xfrm>
            <a:off x="838200" y="365125"/>
            <a:ext cx="10515600" cy="752475"/>
          </a:xfrm>
        </p:spPr>
        <p:txBody>
          <a:bodyPr>
            <a:normAutofit fontScale="90000"/>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Committees</a:t>
            </a:r>
            <a:endParaRPr lang="en-US" sz="3200" dirty="0"/>
          </a:p>
        </p:txBody>
      </p:sp>
      <p:graphicFrame>
        <p:nvGraphicFramePr>
          <p:cNvPr id="5" name="Table 4">
            <a:extLst>
              <a:ext uri="{FF2B5EF4-FFF2-40B4-BE49-F238E27FC236}">
                <a16:creationId xmlns:a16="http://schemas.microsoft.com/office/drawing/2014/main" id="{4FFA6738-1726-CF5A-BC9A-EAACD4ABEF86}"/>
              </a:ext>
            </a:extLst>
          </p:cNvPr>
          <p:cNvGraphicFramePr>
            <a:graphicFrameLocks noGrp="1"/>
          </p:cNvGraphicFramePr>
          <p:nvPr>
            <p:extLst>
              <p:ext uri="{D42A27DB-BD31-4B8C-83A1-F6EECF244321}">
                <p14:modId xmlns:p14="http://schemas.microsoft.com/office/powerpoint/2010/main" val="533613146"/>
              </p:ext>
            </p:extLst>
          </p:nvPr>
        </p:nvGraphicFramePr>
        <p:xfrm>
          <a:off x="622300" y="1303866"/>
          <a:ext cx="5016500" cy="247904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chemeClr val="lt1"/>
                          </a:solidFill>
                          <a:effectLst/>
                          <a:latin typeface="+mn-lt"/>
                          <a:ea typeface="+mn-ea"/>
                          <a:cs typeface="+mn-cs"/>
                        </a:rPr>
                        <a:t>Audit and Finance Committee</a:t>
                      </a:r>
                      <a:endParaRPr lang="en-US" sz="1800" b="1" kern="1200" dirty="0">
                        <a:solidFill>
                          <a:schemeClr val="lt1"/>
                        </a:solidFill>
                        <a:effectLst/>
                        <a:latin typeface="+mn-lt"/>
                        <a:ea typeface="+mn-ea"/>
                        <a:cs typeface="+mn-cs"/>
                      </a:endParaRPr>
                    </a:p>
                  </a:txBody>
                  <a:tcPr/>
                </a:tc>
                <a:extLst>
                  <a:ext uri="{0D108BD9-81ED-4DB2-BD59-A6C34878D82A}">
                    <a16:rowId xmlns:a16="http://schemas.microsoft.com/office/drawing/2014/main" val="283921899"/>
                  </a:ext>
                </a:extLst>
              </a:tr>
              <a:tr h="370840">
                <a:tc>
                  <a:txBody>
                    <a:bodyPr/>
                    <a:lstStyle/>
                    <a:p>
                      <a:r>
                        <a:rPr lang="en-US" sz="1800" kern="1200" dirty="0">
                          <a:solidFill>
                            <a:schemeClr val="dk1"/>
                          </a:solidFill>
                          <a:effectLst/>
                          <a:latin typeface="+mn-lt"/>
                          <a:ea typeface="+mn-ea"/>
                          <a:cs typeface="+mn-cs"/>
                        </a:rPr>
                        <a:t>Ginger Murphy – Lead / Board</a:t>
                      </a:r>
                    </a:p>
                    <a:p>
                      <a:r>
                        <a:rPr lang="en-US" sz="1800" kern="1200" dirty="0">
                          <a:solidFill>
                            <a:schemeClr val="dk1"/>
                          </a:solidFill>
                          <a:effectLst/>
                          <a:latin typeface="+mn-lt"/>
                          <a:ea typeface="+mn-ea"/>
                          <a:cs typeface="+mn-cs"/>
                        </a:rPr>
                        <a:t>Jeff Crudele</a:t>
                      </a:r>
                    </a:p>
                    <a:p>
                      <a:r>
                        <a:rPr lang="en-US" sz="1800" kern="1200" dirty="0">
                          <a:solidFill>
                            <a:schemeClr val="dk1"/>
                          </a:solidFill>
                          <a:effectLst/>
                          <a:latin typeface="+mn-lt"/>
                          <a:ea typeface="+mn-ea"/>
                          <a:cs typeface="+mn-cs"/>
                        </a:rPr>
                        <a:t>Steve Schartz</a:t>
                      </a:r>
                    </a:p>
                    <a:p>
                      <a:r>
                        <a:rPr lang="en-US" sz="1800" kern="1200" dirty="0">
                          <a:solidFill>
                            <a:schemeClr val="dk1"/>
                          </a:solidFill>
                          <a:effectLst/>
                          <a:latin typeface="+mn-lt"/>
                          <a:ea typeface="+mn-ea"/>
                          <a:cs typeface="+mn-cs"/>
                        </a:rPr>
                        <a:t>Davika Muruga</a:t>
                      </a:r>
                    </a:p>
                    <a:p>
                      <a:r>
                        <a:rPr lang="en-US" sz="1800" kern="1200" dirty="0">
                          <a:solidFill>
                            <a:schemeClr val="dk1"/>
                          </a:solidFill>
                          <a:effectLst/>
                          <a:latin typeface="+mn-lt"/>
                          <a:ea typeface="+mn-ea"/>
                          <a:cs typeface="+mn-cs"/>
                        </a:rPr>
                        <a:t>James Cohen</a:t>
                      </a:r>
                    </a:p>
                    <a:p>
                      <a:r>
                        <a:rPr lang="en-US" sz="1800" kern="1200" dirty="0">
                          <a:solidFill>
                            <a:schemeClr val="dk1"/>
                          </a:solidFill>
                          <a:effectLst/>
                          <a:latin typeface="+mn-lt"/>
                          <a:ea typeface="+mn-ea"/>
                          <a:cs typeface="+mn-cs"/>
                        </a:rPr>
                        <a:t>Terry Boyer</a:t>
                      </a:r>
                    </a:p>
                  </a:txBody>
                  <a:tcPr/>
                </a:tc>
                <a:extLst>
                  <a:ext uri="{0D108BD9-81ED-4DB2-BD59-A6C34878D82A}">
                    <a16:rowId xmlns:a16="http://schemas.microsoft.com/office/drawing/2014/main" val="189630792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Expanded scope to include Finance</a:t>
                      </a:r>
                    </a:p>
                  </a:txBody>
                  <a:tcPr/>
                </a:tc>
                <a:extLst>
                  <a:ext uri="{0D108BD9-81ED-4DB2-BD59-A6C34878D82A}">
                    <a16:rowId xmlns:a16="http://schemas.microsoft.com/office/drawing/2014/main" val="1137739656"/>
                  </a:ext>
                </a:extLst>
              </a:tr>
            </a:tbl>
          </a:graphicData>
        </a:graphic>
      </p:graphicFrame>
      <p:graphicFrame>
        <p:nvGraphicFramePr>
          <p:cNvPr id="6" name="Table 5">
            <a:extLst>
              <a:ext uri="{FF2B5EF4-FFF2-40B4-BE49-F238E27FC236}">
                <a16:creationId xmlns:a16="http://schemas.microsoft.com/office/drawing/2014/main" id="{BCCD7633-67D4-AE93-2C5D-E737E267F935}"/>
              </a:ext>
            </a:extLst>
          </p:cNvPr>
          <p:cNvGraphicFramePr>
            <a:graphicFrameLocks noGrp="1"/>
          </p:cNvGraphicFramePr>
          <p:nvPr>
            <p:extLst>
              <p:ext uri="{D42A27DB-BD31-4B8C-83A1-F6EECF244321}">
                <p14:modId xmlns:p14="http://schemas.microsoft.com/office/powerpoint/2010/main" val="1366957121"/>
              </p:ext>
            </p:extLst>
          </p:nvPr>
        </p:nvGraphicFramePr>
        <p:xfrm>
          <a:off x="622300" y="4101678"/>
          <a:ext cx="5016500" cy="220472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r>
                        <a:rPr lang="en-US" sz="1800" b="1" u="sng" kern="1200" dirty="0">
                          <a:solidFill>
                            <a:schemeClr val="lt1"/>
                          </a:solidFill>
                          <a:effectLst/>
                          <a:latin typeface="+mn-lt"/>
                          <a:ea typeface="+mn-ea"/>
                          <a:cs typeface="+mn-cs"/>
                        </a:rPr>
                        <a:t>Design Committee</a:t>
                      </a:r>
                      <a:endParaRPr lang="en-US" sz="1800" b="1" kern="1200" dirty="0">
                        <a:solidFill>
                          <a:schemeClr val="lt1"/>
                        </a:solidFill>
                        <a:effectLst/>
                        <a:latin typeface="+mn-lt"/>
                        <a:ea typeface="+mn-ea"/>
                        <a:cs typeface="+mn-cs"/>
                      </a:endParaRPr>
                    </a:p>
                  </a:txBody>
                  <a:tcPr/>
                </a:tc>
                <a:extLst>
                  <a:ext uri="{0D108BD9-81ED-4DB2-BD59-A6C34878D82A}">
                    <a16:rowId xmlns:a16="http://schemas.microsoft.com/office/drawing/2014/main" val="2839218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Jill Figueroa - Lead</a:t>
                      </a:r>
                    </a:p>
                    <a:p>
                      <a:r>
                        <a:rPr lang="en-US" sz="1800" kern="1200" dirty="0">
                          <a:solidFill>
                            <a:schemeClr val="dk1"/>
                          </a:solidFill>
                          <a:effectLst/>
                          <a:latin typeface="+mn-lt"/>
                          <a:ea typeface="+mn-ea"/>
                          <a:cs typeface="+mn-cs"/>
                        </a:rPr>
                        <a:t>Merryl Bernstein</a:t>
                      </a:r>
                    </a:p>
                    <a:p>
                      <a:r>
                        <a:rPr lang="en-US" sz="1800" kern="1200" dirty="0">
                          <a:solidFill>
                            <a:schemeClr val="dk1"/>
                          </a:solidFill>
                          <a:effectLst/>
                          <a:latin typeface="+mn-lt"/>
                          <a:ea typeface="+mn-ea"/>
                          <a:cs typeface="+mn-cs"/>
                        </a:rPr>
                        <a:t>Deb McDermott</a:t>
                      </a:r>
                    </a:p>
                    <a:p>
                      <a:r>
                        <a:rPr lang="en-US" sz="1800" kern="1200" dirty="0">
                          <a:solidFill>
                            <a:schemeClr val="dk1"/>
                          </a:solidFill>
                          <a:effectLst/>
                          <a:latin typeface="+mn-lt"/>
                          <a:ea typeface="+mn-ea"/>
                          <a:cs typeface="+mn-cs"/>
                        </a:rPr>
                        <a:t>Casey Shiloh</a:t>
                      </a:r>
                    </a:p>
                    <a:p>
                      <a:r>
                        <a:rPr lang="en-US" sz="1800" kern="1200" dirty="0">
                          <a:solidFill>
                            <a:schemeClr val="tx1"/>
                          </a:solidFill>
                          <a:effectLst/>
                          <a:latin typeface="+mn-lt"/>
                          <a:ea typeface="+mn-ea"/>
                          <a:cs typeface="+mn-cs"/>
                        </a:rPr>
                        <a:t>Mary Rubino - Board</a:t>
                      </a:r>
                    </a:p>
                  </a:txBody>
                  <a:tcPr/>
                </a:tc>
                <a:extLst>
                  <a:ext uri="{0D108BD9-81ED-4DB2-BD59-A6C34878D82A}">
                    <a16:rowId xmlns:a16="http://schemas.microsoft.com/office/drawing/2014/main" val="1896307927"/>
                  </a:ext>
                </a:extLst>
              </a:tr>
              <a:tr h="370840">
                <a:tc>
                  <a:txBody>
                    <a:bodyPr/>
                    <a:lstStyle/>
                    <a:p>
                      <a:pPr algn="ctr"/>
                      <a:r>
                        <a:rPr lang="en-US" sz="1800" kern="1200" dirty="0">
                          <a:solidFill>
                            <a:srgbClr val="FF0000"/>
                          </a:solidFill>
                          <a:effectLst/>
                          <a:latin typeface="+mn-lt"/>
                          <a:ea typeface="+mn-ea"/>
                          <a:cs typeface="+mn-cs"/>
                        </a:rPr>
                        <a:t>Hallway scope expanded to Design Committee</a:t>
                      </a:r>
                    </a:p>
                  </a:txBody>
                  <a:tcPr/>
                </a:tc>
                <a:extLst>
                  <a:ext uri="{0D108BD9-81ED-4DB2-BD59-A6C34878D82A}">
                    <a16:rowId xmlns:a16="http://schemas.microsoft.com/office/drawing/2014/main" val="3575574261"/>
                  </a:ext>
                </a:extLst>
              </a:tr>
            </a:tbl>
          </a:graphicData>
        </a:graphic>
      </p:graphicFrame>
      <p:graphicFrame>
        <p:nvGraphicFramePr>
          <p:cNvPr id="7" name="Table 6">
            <a:extLst>
              <a:ext uri="{FF2B5EF4-FFF2-40B4-BE49-F238E27FC236}">
                <a16:creationId xmlns:a16="http://schemas.microsoft.com/office/drawing/2014/main" id="{92427D8D-59CB-0CE8-AF78-FA0DEFDC2C38}"/>
              </a:ext>
            </a:extLst>
          </p:cNvPr>
          <p:cNvGraphicFramePr>
            <a:graphicFrameLocks noGrp="1"/>
          </p:cNvGraphicFramePr>
          <p:nvPr>
            <p:extLst>
              <p:ext uri="{D42A27DB-BD31-4B8C-83A1-F6EECF244321}">
                <p14:modId xmlns:p14="http://schemas.microsoft.com/office/powerpoint/2010/main" val="1593636165"/>
              </p:ext>
            </p:extLst>
          </p:nvPr>
        </p:nvGraphicFramePr>
        <p:xfrm>
          <a:off x="6553200" y="1320800"/>
          <a:ext cx="5016500" cy="128524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r>
                        <a:rPr lang="en-US" sz="1800" b="1" kern="1200" dirty="0">
                          <a:solidFill>
                            <a:schemeClr val="lt1"/>
                          </a:solidFill>
                          <a:effectLst/>
                          <a:latin typeface="+mn-lt"/>
                          <a:ea typeface="+mn-ea"/>
                          <a:cs typeface="+mn-cs"/>
                        </a:rPr>
                        <a:t>1</a:t>
                      </a:r>
                      <a:r>
                        <a:rPr lang="en-US" sz="1800" b="1" kern="1200" baseline="30000" dirty="0">
                          <a:solidFill>
                            <a:schemeClr val="lt1"/>
                          </a:solidFill>
                          <a:effectLst/>
                          <a:latin typeface="+mn-lt"/>
                          <a:ea typeface="+mn-ea"/>
                          <a:cs typeface="+mn-cs"/>
                        </a:rPr>
                        <a:t>st</a:t>
                      </a:r>
                      <a:r>
                        <a:rPr lang="en-US" sz="1800" b="1" kern="1200" dirty="0">
                          <a:solidFill>
                            <a:schemeClr val="lt1"/>
                          </a:solidFill>
                          <a:effectLst/>
                          <a:latin typeface="+mn-lt"/>
                          <a:ea typeface="+mn-ea"/>
                          <a:cs typeface="+mn-cs"/>
                        </a:rPr>
                        <a:t> Street Committee</a:t>
                      </a:r>
                    </a:p>
                  </a:txBody>
                  <a:tcPr/>
                </a:tc>
                <a:extLst>
                  <a:ext uri="{0D108BD9-81ED-4DB2-BD59-A6C34878D82A}">
                    <a16:rowId xmlns:a16="http://schemas.microsoft.com/office/drawing/2014/main" val="283921899"/>
                  </a:ext>
                </a:extLst>
              </a:tr>
              <a:tr h="370840">
                <a:tc>
                  <a:txBody>
                    <a:bodyPr/>
                    <a:lstStyle/>
                    <a:p>
                      <a:pPr lvl="0"/>
                      <a:r>
                        <a:rPr lang="en-US" sz="1800" kern="1200" dirty="0">
                          <a:solidFill>
                            <a:schemeClr val="dk1"/>
                          </a:solidFill>
                          <a:effectLst/>
                          <a:latin typeface="+mn-lt"/>
                          <a:ea typeface="+mn-ea"/>
                          <a:cs typeface="+mn-cs"/>
                        </a:rPr>
                        <a:t>Dave Bierman – Lead / Board</a:t>
                      </a:r>
                    </a:p>
                    <a:p>
                      <a:pPr lvl="0"/>
                      <a:r>
                        <a:rPr lang="en-US" sz="1800" kern="1200" dirty="0">
                          <a:solidFill>
                            <a:schemeClr val="dk1"/>
                          </a:solidFill>
                          <a:effectLst/>
                          <a:latin typeface="+mn-lt"/>
                          <a:ea typeface="+mn-ea"/>
                          <a:cs typeface="+mn-cs"/>
                        </a:rPr>
                        <a:t>Rosa Yaker</a:t>
                      </a:r>
                    </a:p>
                    <a:p>
                      <a:pPr lvl="0"/>
                      <a:r>
                        <a:rPr lang="en-US" sz="1800" kern="1200" dirty="0">
                          <a:solidFill>
                            <a:schemeClr val="dk1"/>
                          </a:solidFill>
                          <a:effectLst/>
                          <a:latin typeface="+mn-lt"/>
                          <a:ea typeface="+mn-ea"/>
                          <a:cs typeface="+mn-cs"/>
                        </a:rPr>
                        <a:t>Bill Blatt - Board</a:t>
                      </a:r>
                    </a:p>
                  </a:txBody>
                  <a:tcPr/>
                </a:tc>
                <a:extLst>
                  <a:ext uri="{0D108BD9-81ED-4DB2-BD59-A6C34878D82A}">
                    <a16:rowId xmlns:a16="http://schemas.microsoft.com/office/drawing/2014/main" val="1896307927"/>
                  </a:ext>
                </a:extLst>
              </a:tr>
            </a:tbl>
          </a:graphicData>
        </a:graphic>
      </p:graphicFrame>
      <p:graphicFrame>
        <p:nvGraphicFramePr>
          <p:cNvPr id="8" name="Table 7">
            <a:extLst>
              <a:ext uri="{FF2B5EF4-FFF2-40B4-BE49-F238E27FC236}">
                <a16:creationId xmlns:a16="http://schemas.microsoft.com/office/drawing/2014/main" id="{577C3AE6-5FC0-0E23-FAF4-DD4FF7D2C914}"/>
              </a:ext>
            </a:extLst>
          </p:cNvPr>
          <p:cNvGraphicFramePr>
            <a:graphicFrameLocks noGrp="1"/>
          </p:cNvGraphicFramePr>
          <p:nvPr>
            <p:extLst>
              <p:ext uri="{D42A27DB-BD31-4B8C-83A1-F6EECF244321}">
                <p14:modId xmlns:p14="http://schemas.microsoft.com/office/powerpoint/2010/main" val="2087184964"/>
              </p:ext>
            </p:extLst>
          </p:nvPr>
        </p:nvGraphicFramePr>
        <p:xfrm>
          <a:off x="6553200" y="4101678"/>
          <a:ext cx="5016500" cy="128524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r>
                        <a:rPr lang="en-US" sz="1800" b="1" u="sng" kern="1200" dirty="0">
                          <a:solidFill>
                            <a:schemeClr val="lt1"/>
                          </a:solidFill>
                          <a:effectLst/>
                          <a:latin typeface="+mn-lt"/>
                          <a:ea typeface="+mn-ea"/>
                          <a:cs typeface="+mn-cs"/>
                        </a:rPr>
                        <a:t>Welcome Committee</a:t>
                      </a:r>
                      <a:endParaRPr lang="en-US" sz="1800" b="1" kern="1200" dirty="0">
                        <a:solidFill>
                          <a:schemeClr val="lt1"/>
                        </a:solidFill>
                        <a:effectLst/>
                        <a:latin typeface="+mn-lt"/>
                        <a:ea typeface="+mn-ea"/>
                        <a:cs typeface="+mn-cs"/>
                      </a:endParaRPr>
                    </a:p>
                  </a:txBody>
                  <a:tcPr/>
                </a:tc>
                <a:extLst>
                  <a:ext uri="{0D108BD9-81ED-4DB2-BD59-A6C34878D82A}">
                    <a16:rowId xmlns:a16="http://schemas.microsoft.com/office/drawing/2014/main" val="283921899"/>
                  </a:ext>
                </a:extLst>
              </a:tr>
              <a:tr h="370840">
                <a:tc>
                  <a:txBody>
                    <a:bodyPr/>
                    <a:lstStyle/>
                    <a:p>
                      <a:pPr lvl="0"/>
                      <a:r>
                        <a:rPr lang="en-US" sz="1800" kern="1200" dirty="0">
                          <a:solidFill>
                            <a:schemeClr val="dk1"/>
                          </a:solidFill>
                          <a:effectLst/>
                          <a:latin typeface="+mn-lt"/>
                          <a:ea typeface="+mn-ea"/>
                          <a:cs typeface="+mn-cs"/>
                        </a:rPr>
                        <a:t>Jill Figueroa – Lead</a:t>
                      </a:r>
                    </a:p>
                    <a:p>
                      <a:pPr lvl="0"/>
                      <a:r>
                        <a:rPr lang="en-US" sz="1800" kern="1200" dirty="0">
                          <a:solidFill>
                            <a:schemeClr val="dk1"/>
                          </a:solidFill>
                          <a:effectLst/>
                          <a:latin typeface="+mn-lt"/>
                          <a:ea typeface="+mn-ea"/>
                          <a:cs typeface="+mn-cs"/>
                        </a:rPr>
                        <a:t>Karen Winter</a:t>
                      </a:r>
                    </a:p>
                    <a:p>
                      <a:pPr lvl="0"/>
                      <a:r>
                        <a:rPr lang="en-US" sz="1800" kern="1200" dirty="0">
                          <a:solidFill>
                            <a:schemeClr val="dk1"/>
                          </a:solidFill>
                          <a:effectLst/>
                          <a:latin typeface="+mn-lt"/>
                          <a:ea typeface="+mn-ea"/>
                          <a:cs typeface="+mn-cs"/>
                        </a:rPr>
                        <a:t>All Directors (on rotation) – Board </a:t>
                      </a:r>
                    </a:p>
                  </a:txBody>
                  <a:tcPr/>
                </a:tc>
                <a:extLst>
                  <a:ext uri="{0D108BD9-81ED-4DB2-BD59-A6C34878D82A}">
                    <a16:rowId xmlns:a16="http://schemas.microsoft.com/office/drawing/2014/main" val="1896307927"/>
                  </a:ext>
                </a:extLst>
              </a:tr>
            </a:tbl>
          </a:graphicData>
        </a:graphic>
      </p:graphicFrame>
      <p:sp>
        <p:nvSpPr>
          <p:cNvPr id="3" name="Date Placeholder 2">
            <a:extLst>
              <a:ext uri="{FF2B5EF4-FFF2-40B4-BE49-F238E27FC236}">
                <a16:creationId xmlns:a16="http://schemas.microsoft.com/office/drawing/2014/main" id="{860BC36A-430F-0C35-3251-04A064E6B6BA}"/>
              </a:ext>
            </a:extLst>
          </p:cNvPr>
          <p:cNvSpPr>
            <a:spLocks noGrp="1"/>
          </p:cNvSpPr>
          <p:nvPr>
            <p:ph type="dt" sz="half" idx="10"/>
          </p:nvPr>
        </p:nvSpPr>
        <p:spPr/>
        <p:txBody>
          <a:bodyPr/>
          <a:lstStyle/>
          <a:p>
            <a:fld id="{E4D8D0D2-9883-41C1-B9DF-81F3CE7FE44F}" type="datetime1">
              <a:rPr lang="en-US" smtClean="0"/>
              <a:t>3/25/2025</a:t>
            </a:fld>
            <a:endParaRPr lang="en-US"/>
          </a:p>
        </p:txBody>
      </p:sp>
      <p:sp>
        <p:nvSpPr>
          <p:cNvPr id="4" name="Footer Placeholder 3">
            <a:extLst>
              <a:ext uri="{FF2B5EF4-FFF2-40B4-BE49-F238E27FC236}">
                <a16:creationId xmlns:a16="http://schemas.microsoft.com/office/drawing/2014/main" id="{75491746-88E3-D55B-FFD7-5E185AE8D991}"/>
              </a:ext>
            </a:extLst>
          </p:cNvPr>
          <p:cNvSpPr>
            <a:spLocks noGrp="1"/>
          </p:cNvSpPr>
          <p:nvPr>
            <p:ph type="ftr" sz="quarter" idx="11"/>
          </p:nvPr>
        </p:nvSpPr>
        <p:spPr/>
        <p:txBody>
          <a:bodyPr/>
          <a:lstStyle/>
          <a:p>
            <a:r>
              <a:rPr lang="en-US"/>
              <a:t>Draft</a:t>
            </a:r>
          </a:p>
        </p:txBody>
      </p:sp>
      <p:sp>
        <p:nvSpPr>
          <p:cNvPr id="9" name="Slide Number Placeholder 8">
            <a:extLst>
              <a:ext uri="{FF2B5EF4-FFF2-40B4-BE49-F238E27FC236}">
                <a16:creationId xmlns:a16="http://schemas.microsoft.com/office/drawing/2014/main" id="{0DD3242A-166F-EA0B-694E-F2671E178634}"/>
              </a:ext>
            </a:extLst>
          </p:cNvPr>
          <p:cNvSpPr>
            <a:spLocks noGrp="1"/>
          </p:cNvSpPr>
          <p:nvPr>
            <p:ph type="sldNum" sz="quarter" idx="12"/>
          </p:nvPr>
        </p:nvSpPr>
        <p:spPr/>
        <p:txBody>
          <a:bodyPr/>
          <a:lstStyle/>
          <a:p>
            <a:fld id="{B7D36783-26B7-4CE1-B66E-AF6F25A33A6F}" type="slidenum">
              <a:rPr lang="en-US" smtClean="0"/>
              <a:t>20</a:t>
            </a:fld>
            <a:endParaRPr lang="en-US"/>
          </a:p>
        </p:txBody>
      </p:sp>
    </p:spTree>
    <p:extLst>
      <p:ext uri="{BB962C8B-B14F-4D97-AF65-F5344CB8AC3E}">
        <p14:creationId xmlns:p14="http://schemas.microsoft.com/office/powerpoint/2010/main" val="3689606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DDD72-6BD7-1D85-CF22-FD71CFC3AD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617009-75B6-A7A3-9A53-0AFA17B25BD9}"/>
              </a:ext>
            </a:extLst>
          </p:cNvPr>
          <p:cNvSpPr>
            <a:spLocks noGrp="1"/>
          </p:cNvSpPr>
          <p:nvPr>
            <p:ph type="title"/>
          </p:nvPr>
        </p:nvSpPr>
        <p:spPr>
          <a:xfrm>
            <a:off x="838200" y="365125"/>
            <a:ext cx="10515600" cy="752475"/>
          </a:xfrm>
        </p:spPr>
        <p:txBody>
          <a:bodyPr>
            <a:normAutofit fontScale="90000"/>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Committees</a:t>
            </a:r>
            <a:endParaRPr lang="en-US" sz="3200" dirty="0"/>
          </a:p>
        </p:txBody>
      </p:sp>
      <p:sp>
        <p:nvSpPr>
          <p:cNvPr id="9" name="TextBox 8">
            <a:extLst>
              <a:ext uri="{FF2B5EF4-FFF2-40B4-BE49-F238E27FC236}">
                <a16:creationId xmlns:a16="http://schemas.microsoft.com/office/drawing/2014/main" id="{0AA0EDAA-9D35-8439-01B9-BF3598F5FAB5}"/>
              </a:ext>
            </a:extLst>
          </p:cNvPr>
          <p:cNvSpPr txBox="1"/>
          <p:nvPr/>
        </p:nvSpPr>
        <p:spPr>
          <a:xfrm>
            <a:off x="209550" y="1361534"/>
            <a:ext cx="11772899" cy="5131341"/>
          </a:xfrm>
          <a:prstGeom prst="rect">
            <a:avLst/>
          </a:prstGeom>
          <a:noFill/>
        </p:spPr>
        <p:txBody>
          <a:bodyPr wrap="square" rtlCol="0">
            <a:spAutoFit/>
          </a:bodyPr>
          <a:lstStyle/>
          <a:p>
            <a:pPr marL="0" marR="0">
              <a:lnSpc>
                <a:spcPct val="107000"/>
              </a:lnSpc>
              <a:spcAft>
                <a:spcPts val="800"/>
              </a:spcAft>
              <a:buNone/>
            </a:pPr>
            <a:r>
              <a:rPr lang="en-US" sz="1400" b="1" kern="0" dirty="0">
                <a:effectLst/>
                <a:latin typeface="Arial" panose="020B0604020202020204" pitchFamily="34" charset="0"/>
                <a:ea typeface="Times New Roman" panose="02020603050405020304" pitchFamily="18" charset="0"/>
                <a:cs typeface="Arial" panose="020B0604020202020204" pitchFamily="34" charset="0"/>
              </a:rPr>
              <a:t>Key Responsibilities of a Condominium Maintenance Committee</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Oversee and prioritize as needed maintenance and repairs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Participate in the annual budgeting process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Advise as needed in the reserve fund planning and management process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Provide oversight of projects managed by the Sea Monarch Owners Rep</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For work not in the scope of the Sea Monarch Owners Rep:</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Award business to vendors by:</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742950" marR="0" lvl="1" indent="-285750">
              <a:buFont typeface="+mj-lt"/>
              <a:buAutoNum type="alphaL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Obtaining quotes: Getting bids or estimates from various service providers (cleaning, landscaping, repair, and renovation services) to ensure competitive pricing.</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742950" marR="0" lvl="1" indent="-285750">
              <a:buFont typeface="+mj-lt"/>
              <a:buAutoNum type="alphaL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Selecting service providers: Hiring contractors and vendors / contractors and overseeing their work to ensure that it meets standards and is completed on time.</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742950" marR="0" lvl="1" indent="-285750">
              <a:spcAft>
                <a:spcPts val="600"/>
              </a:spcAft>
              <a:buFont typeface="+mj-lt"/>
              <a:buAutoNum type="alphaL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Monitoring performance: Periodically evaluating service providers' work to ensure consistent quality.</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Ensure Compliance with Regulations and Safety Protocols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Ensure accurate Communication with Owners through the Communications Committee</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Monitoring Common Areas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Planning for Enhancements, Upgrades and Renovations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Font typeface="+mj-lt"/>
              <a:buAutoNum type="arabicPeriod"/>
            </a:pPr>
            <a:r>
              <a:rPr lang="en-US" sz="1400" kern="0" dirty="0">
                <a:effectLst/>
                <a:latin typeface="Arial" panose="020B0604020202020204" pitchFamily="34" charset="0"/>
                <a:ea typeface="Times New Roman" panose="02020603050405020304" pitchFamily="18" charset="0"/>
                <a:cs typeface="Arial" panose="020B0604020202020204" pitchFamily="34" charset="0"/>
              </a:rPr>
              <a:t>Develop architectural standards such as doors, AC units, Water Heaters, etc. For use when owners are replacing, upgrading, etc.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0" name="Date Placeholder 9">
            <a:extLst>
              <a:ext uri="{FF2B5EF4-FFF2-40B4-BE49-F238E27FC236}">
                <a16:creationId xmlns:a16="http://schemas.microsoft.com/office/drawing/2014/main" id="{E9DC814C-207E-1A99-87FD-59F416ED94B9}"/>
              </a:ext>
            </a:extLst>
          </p:cNvPr>
          <p:cNvSpPr>
            <a:spLocks noGrp="1"/>
          </p:cNvSpPr>
          <p:nvPr>
            <p:ph type="dt" sz="half" idx="10"/>
          </p:nvPr>
        </p:nvSpPr>
        <p:spPr/>
        <p:txBody>
          <a:bodyPr/>
          <a:lstStyle/>
          <a:p>
            <a:fld id="{36B26ED3-7091-4027-A094-984977C48781}" type="datetime1">
              <a:rPr lang="en-US" smtClean="0"/>
              <a:t>3/25/2025</a:t>
            </a:fld>
            <a:endParaRPr lang="en-US"/>
          </a:p>
        </p:txBody>
      </p:sp>
      <p:sp>
        <p:nvSpPr>
          <p:cNvPr id="11" name="Footer Placeholder 10">
            <a:extLst>
              <a:ext uri="{FF2B5EF4-FFF2-40B4-BE49-F238E27FC236}">
                <a16:creationId xmlns:a16="http://schemas.microsoft.com/office/drawing/2014/main" id="{7BA69610-B0FD-F19F-CE0C-4AE08143EFCA}"/>
              </a:ext>
            </a:extLst>
          </p:cNvPr>
          <p:cNvSpPr>
            <a:spLocks noGrp="1"/>
          </p:cNvSpPr>
          <p:nvPr>
            <p:ph type="ftr" sz="quarter" idx="11"/>
          </p:nvPr>
        </p:nvSpPr>
        <p:spPr/>
        <p:txBody>
          <a:bodyPr/>
          <a:lstStyle/>
          <a:p>
            <a:r>
              <a:rPr lang="en-US"/>
              <a:t>Draft</a:t>
            </a:r>
          </a:p>
        </p:txBody>
      </p:sp>
      <p:sp>
        <p:nvSpPr>
          <p:cNvPr id="12" name="Slide Number Placeholder 11">
            <a:extLst>
              <a:ext uri="{FF2B5EF4-FFF2-40B4-BE49-F238E27FC236}">
                <a16:creationId xmlns:a16="http://schemas.microsoft.com/office/drawing/2014/main" id="{D633ED5A-4AE6-2D42-D049-CD565EDCB21E}"/>
              </a:ext>
            </a:extLst>
          </p:cNvPr>
          <p:cNvSpPr>
            <a:spLocks noGrp="1"/>
          </p:cNvSpPr>
          <p:nvPr>
            <p:ph type="sldNum" sz="quarter" idx="12"/>
          </p:nvPr>
        </p:nvSpPr>
        <p:spPr/>
        <p:txBody>
          <a:bodyPr/>
          <a:lstStyle/>
          <a:p>
            <a:fld id="{B7D36783-26B7-4CE1-B66E-AF6F25A33A6F}" type="slidenum">
              <a:rPr lang="en-US" smtClean="0"/>
              <a:t>21</a:t>
            </a:fld>
            <a:endParaRPr lang="en-US"/>
          </a:p>
        </p:txBody>
      </p:sp>
      <p:graphicFrame>
        <p:nvGraphicFramePr>
          <p:cNvPr id="5" name="Table 4">
            <a:extLst>
              <a:ext uri="{FF2B5EF4-FFF2-40B4-BE49-F238E27FC236}">
                <a16:creationId xmlns:a16="http://schemas.microsoft.com/office/drawing/2014/main" id="{3C03F528-B0F2-77E0-A34F-547F06F90B83}"/>
              </a:ext>
            </a:extLst>
          </p:cNvPr>
          <p:cNvGraphicFramePr>
            <a:graphicFrameLocks noGrp="1"/>
          </p:cNvGraphicFramePr>
          <p:nvPr>
            <p:extLst>
              <p:ext uri="{D42A27DB-BD31-4B8C-83A1-F6EECF244321}">
                <p14:modId xmlns:p14="http://schemas.microsoft.com/office/powerpoint/2010/main" val="2775449389"/>
              </p:ext>
            </p:extLst>
          </p:nvPr>
        </p:nvGraphicFramePr>
        <p:xfrm>
          <a:off x="6638930" y="1167068"/>
          <a:ext cx="5016500" cy="238252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chemeClr val="lt1"/>
                          </a:solidFill>
                          <a:effectLst/>
                          <a:latin typeface="+mn-lt"/>
                          <a:ea typeface="+mn-ea"/>
                          <a:cs typeface="+mn-cs"/>
                        </a:rPr>
                        <a:t>Building Committee – NEW</a:t>
                      </a:r>
                    </a:p>
                  </a:txBody>
                  <a:tcPr/>
                </a:tc>
                <a:extLst>
                  <a:ext uri="{0D108BD9-81ED-4DB2-BD59-A6C34878D82A}">
                    <a16:rowId xmlns:a16="http://schemas.microsoft.com/office/drawing/2014/main" val="283921899"/>
                  </a:ext>
                </a:extLst>
              </a:tr>
              <a:tr h="370840">
                <a:tc>
                  <a:txBody>
                    <a:bodyPr/>
                    <a:lstStyle/>
                    <a:p>
                      <a:r>
                        <a:rPr lang="en-US" sz="1800" kern="1200" dirty="0">
                          <a:solidFill>
                            <a:schemeClr val="dk1"/>
                          </a:solidFill>
                          <a:effectLst/>
                          <a:latin typeface="+mn-lt"/>
                          <a:ea typeface="+mn-ea"/>
                          <a:cs typeface="+mn-cs"/>
                        </a:rPr>
                        <a:t>Craig Fadem – Lead / Board</a:t>
                      </a:r>
                    </a:p>
                    <a:p>
                      <a:r>
                        <a:rPr lang="en-US" sz="1800" kern="1200" dirty="0">
                          <a:solidFill>
                            <a:schemeClr val="dk1"/>
                          </a:solidFill>
                          <a:effectLst/>
                          <a:latin typeface="+mn-lt"/>
                          <a:ea typeface="+mn-ea"/>
                          <a:cs typeface="+mn-cs"/>
                        </a:rPr>
                        <a:t>Carroll Dickenson</a:t>
                      </a:r>
                    </a:p>
                    <a:p>
                      <a:r>
                        <a:rPr lang="en-US" sz="1800" kern="1200" dirty="0">
                          <a:solidFill>
                            <a:schemeClr val="dk1"/>
                          </a:solidFill>
                          <a:effectLst/>
                          <a:latin typeface="+mn-lt"/>
                          <a:ea typeface="+mn-ea"/>
                          <a:cs typeface="+mn-cs"/>
                        </a:rPr>
                        <a:t>Ralph Marchand</a:t>
                      </a:r>
                    </a:p>
                    <a:p>
                      <a:r>
                        <a:rPr lang="en-US" sz="1800" kern="1200" dirty="0">
                          <a:solidFill>
                            <a:schemeClr val="dk1"/>
                          </a:solidFill>
                          <a:effectLst/>
                          <a:latin typeface="+mn-lt"/>
                          <a:ea typeface="+mn-ea"/>
                          <a:cs typeface="+mn-cs"/>
                        </a:rPr>
                        <a:t>Dick Russo</a:t>
                      </a:r>
                    </a:p>
                    <a:p>
                      <a:r>
                        <a:rPr lang="en-US" sz="1800" kern="1200" dirty="0">
                          <a:solidFill>
                            <a:schemeClr val="dk1"/>
                          </a:solidFill>
                          <a:effectLst/>
                          <a:latin typeface="+mn-lt"/>
                          <a:ea typeface="+mn-ea"/>
                          <a:cs typeface="+mn-cs"/>
                        </a:rPr>
                        <a:t>Tara Christiansen</a:t>
                      </a:r>
                    </a:p>
                    <a:p>
                      <a:r>
                        <a:rPr lang="en-US" sz="1800" kern="1200" dirty="0">
                          <a:solidFill>
                            <a:schemeClr val="dk1"/>
                          </a:solidFill>
                          <a:effectLst/>
                          <a:latin typeface="+mn-lt"/>
                          <a:ea typeface="+mn-ea"/>
                          <a:cs typeface="+mn-cs"/>
                        </a:rPr>
                        <a:t>Dave Winter - Board</a:t>
                      </a:r>
                    </a:p>
                    <a:p>
                      <a:r>
                        <a:rPr lang="en-US" sz="1800" kern="1200" dirty="0">
                          <a:solidFill>
                            <a:schemeClr val="dk1"/>
                          </a:solidFill>
                          <a:effectLst/>
                          <a:latin typeface="+mn-lt"/>
                          <a:ea typeface="+mn-ea"/>
                          <a:cs typeface="+mn-cs"/>
                        </a:rPr>
                        <a:t>Sean McDermott – Board</a:t>
                      </a:r>
                    </a:p>
                  </a:txBody>
                  <a:tcPr/>
                </a:tc>
                <a:extLst>
                  <a:ext uri="{0D108BD9-81ED-4DB2-BD59-A6C34878D82A}">
                    <a16:rowId xmlns:a16="http://schemas.microsoft.com/office/drawing/2014/main" val="1896307927"/>
                  </a:ext>
                </a:extLst>
              </a:tr>
            </a:tbl>
          </a:graphicData>
        </a:graphic>
      </p:graphicFrame>
    </p:spTree>
    <p:extLst>
      <p:ext uri="{BB962C8B-B14F-4D97-AF65-F5344CB8AC3E}">
        <p14:creationId xmlns:p14="http://schemas.microsoft.com/office/powerpoint/2010/main" val="3381928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2A86F-BC86-6091-04FC-90A8EFE06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71E3A0-BDE0-AB5D-2857-6C86A3C6527C}"/>
              </a:ext>
            </a:extLst>
          </p:cNvPr>
          <p:cNvSpPr>
            <a:spLocks noGrp="1"/>
          </p:cNvSpPr>
          <p:nvPr>
            <p:ph type="title"/>
          </p:nvPr>
        </p:nvSpPr>
        <p:spPr>
          <a:xfrm>
            <a:off x="838200" y="365125"/>
            <a:ext cx="10515600" cy="752475"/>
          </a:xfrm>
        </p:spPr>
        <p:txBody>
          <a:bodyPr>
            <a:normAutofit fontScale="90000"/>
          </a:bodyPr>
          <a:lstStyle/>
          <a:p>
            <a:pPr algn="ctr"/>
            <a:r>
              <a:rPr lang="en-US" sz="3200" b="1" dirty="0"/>
              <a:t>Sea Monarch Board Meeting – March 26,2025</a:t>
            </a:r>
            <a:br>
              <a:rPr lang="en-US" sz="3200" b="1" dirty="0"/>
            </a:br>
            <a:r>
              <a:rPr lang="en-US" sz="3200" b="1" kern="100" dirty="0">
                <a:effectLst/>
                <a:ea typeface="Aptos" panose="020B0004020202020204" pitchFamily="34" charset="0"/>
                <a:cs typeface="Times New Roman" panose="02020603050405020304" pitchFamily="18" charset="0"/>
              </a:rPr>
              <a:t>Committees</a:t>
            </a:r>
            <a:endParaRPr lang="en-US" sz="3200" dirty="0"/>
          </a:p>
        </p:txBody>
      </p:sp>
      <p:sp>
        <p:nvSpPr>
          <p:cNvPr id="10" name="Date Placeholder 9">
            <a:extLst>
              <a:ext uri="{FF2B5EF4-FFF2-40B4-BE49-F238E27FC236}">
                <a16:creationId xmlns:a16="http://schemas.microsoft.com/office/drawing/2014/main" id="{90DF09EA-4B13-2B36-050C-5FFEFC3C7538}"/>
              </a:ext>
            </a:extLst>
          </p:cNvPr>
          <p:cNvSpPr>
            <a:spLocks noGrp="1"/>
          </p:cNvSpPr>
          <p:nvPr>
            <p:ph type="dt" sz="half" idx="10"/>
          </p:nvPr>
        </p:nvSpPr>
        <p:spPr/>
        <p:txBody>
          <a:bodyPr/>
          <a:lstStyle/>
          <a:p>
            <a:fld id="{93843BC8-30AD-4724-925E-864EE9D8C257}" type="datetime1">
              <a:rPr lang="en-US" smtClean="0"/>
              <a:t>3/25/2025</a:t>
            </a:fld>
            <a:endParaRPr lang="en-US"/>
          </a:p>
        </p:txBody>
      </p:sp>
      <p:sp>
        <p:nvSpPr>
          <p:cNvPr id="11" name="Footer Placeholder 10">
            <a:extLst>
              <a:ext uri="{FF2B5EF4-FFF2-40B4-BE49-F238E27FC236}">
                <a16:creationId xmlns:a16="http://schemas.microsoft.com/office/drawing/2014/main" id="{21D0923A-29E3-BD91-DEE9-9AEE14C57A9D}"/>
              </a:ext>
            </a:extLst>
          </p:cNvPr>
          <p:cNvSpPr>
            <a:spLocks noGrp="1"/>
          </p:cNvSpPr>
          <p:nvPr>
            <p:ph type="ftr" sz="quarter" idx="11"/>
          </p:nvPr>
        </p:nvSpPr>
        <p:spPr/>
        <p:txBody>
          <a:bodyPr/>
          <a:lstStyle/>
          <a:p>
            <a:r>
              <a:rPr lang="en-US"/>
              <a:t>Draft</a:t>
            </a:r>
          </a:p>
        </p:txBody>
      </p:sp>
      <p:graphicFrame>
        <p:nvGraphicFramePr>
          <p:cNvPr id="5" name="Table 4">
            <a:extLst>
              <a:ext uri="{FF2B5EF4-FFF2-40B4-BE49-F238E27FC236}">
                <a16:creationId xmlns:a16="http://schemas.microsoft.com/office/drawing/2014/main" id="{ADCCCF50-C36C-8426-5231-BAC7B27A09FF}"/>
              </a:ext>
            </a:extLst>
          </p:cNvPr>
          <p:cNvGraphicFramePr>
            <a:graphicFrameLocks noGrp="1"/>
          </p:cNvGraphicFramePr>
          <p:nvPr>
            <p:extLst>
              <p:ext uri="{D42A27DB-BD31-4B8C-83A1-F6EECF244321}">
                <p14:modId xmlns:p14="http://schemas.microsoft.com/office/powerpoint/2010/main" val="3682122180"/>
              </p:ext>
            </p:extLst>
          </p:nvPr>
        </p:nvGraphicFramePr>
        <p:xfrm>
          <a:off x="3581400" y="1255156"/>
          <a:ext cx="5016500" cy="1381760"/>
        </p:xfrm>
        <a:graphic>
          <a:graphicData uri="http://schemas.openxmlformats.org/drawingml/2006/table">
            <a:tbl>
              <a:tblPr firstRow="1" bandRow="1">
                <a:tableStyleId>{5C22544A-7EE6-4342-B048-85BDC9FD1C3A}</a:tableStyleId>
              </a:tblPr>
              <a:tblGrid>
                <a:gridCol w="5016500">
                  <a:extLst>
                    <a:ext uri="{9D8B030D-6E8A-4147-A177-3AD203B41FA5}">
                      <a16:colId xmlns:a16="http://schemas.microsoft.com/office/drawing/2014/main" val="1035825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chemeClr val="lt1"/>
                          </a:solidFill>
                          <a:effectLst/>
                          <a:latin typeface="+mn-lt"/>
                          <a:ea typeface="+mn-ea"/>
                          <a:cs typeface="+mn-cs"/>
                        </a:rPr>
                        <a:t>Government and Community Relations – NEW</a:t>
                      </a:r>
                    </a:p>
                  </a:txBody>
                  <a:tcPr/>
                </a:tc>
                <a:extLst>
                  <a:ext uri="{0D108BD9-81ED-4DB2-BD59-A6C34878D82A}">
                    <a16:rowId xmlns:a16="http://schemas.microsoft.com/office/drawing/2014/main" val="283921899"/>
                  </a:ext>
                </a:extLst>
              </a:tr>
              <a:tr h="370840">
                <a:tc>
                  <a:txBody>
                    <a:bodyPr/>
                    <a:lstStyle/>
                    <a:p>
                      <a:r>
                        <a:rPr lang="en-US" sz="1800" kern="1200" dirty="0">
                          <a:solidFill>
                            <a:schemeClr val="dk1"/>
                          </a:solidFill>
                          <a:effectLst/>
                          <a:latin typeface="+mn-lt"/>
                          <a:ea typeface="+mn-ea"/>
                          <a:cs typeface="+mn-cs"/>
                        </a:rPr>
                        <a:t>Dave Bierman – Lead</a:t>
                      </a:r>
                    </a:p>
                    <a:p>
                      <a:r>
                        <a:rPr lang="en-US" sz="1800" kern="1200" dirty="0">
                          <a:solidFill>
                            <a:schemeClr val="dk1"/>
                          </a:solidFill>
                          <a:effectLst/>
                          <a:latin typeface="+mn-lt"/>
                          <a:ea typeface="+mn-ea"/>
                          <a:cs typeface="+mn-cs"/>
                        </a:rPr>
                        <a:t>Member Volunteers??</a:t>
                      </a:r>
                    </a:p>
                  </a:txBody>
                  <a:tcPr/>
                </a:tc>
                <a:extLst>
                  <a:ext uri="{0D108BD9-81ED-4DB2-BD59-A6C34878D82A}">
                    <a16:rowId xmlns:a16="http://schemas.microsoft.com/office/drawing/2014/main" val="1896307927"/>
                  </a:ext>
                </a:extLst>
              </a:tr>
              <a:tr h="370840">
                <a:tc>
                  <a:txBody>
                    <a:bodyPr/>
                    <a:lstStyle/>
                    <a:p>
                      <a:pPr algn="ctr"/>
                      <a:r>
                        <a:rPr lang="en-US" sz="1800" kern="1200" dirty="0">
                          <a:solidFill>
                            <a:srgbClr val="FF0000"/>
                          </a:solidFill>
                          <a:effectLst/>
                          <a:latin typeface="+mn-lt"/>
                          <a:ea typeface="+mn-ea"/>
                          <a:cs typeface="+mn-cs"/>
                        </a:rPr>
                        <a:t>Rotating Board Members - Situational</a:t>
                      </a:r>
                    </a:p>
                  </a:txBody>
                  <a:tcPr/>
                </a:tc>
                <a:extLst>
                  <a:ext uri="{0D108BD9-81ED-4DB2-BD59-A6C34878D82A}">
                    <a16:rowId xmlns:a16="http://schemas.microsoft.com/office/drawing/2014/main" val="10772724"/>
                  </a:ext>
                </a:extLst>
              </a:tr>
            </a:tbl>
          </a:graphicData>
        </a:graphic>
      </p:graphicFrame>
      <p:sp>
        <p:nvSpPr>
          <p:cNvPr id="3" name="TextBox 2">
            <a:extLst>
              <a:ext uri="{FF2B5EF4-FFF2-40B4-BE49-F238E27FC236}">
                <a16:creationId xmlns:a16="http://schemas.microsoft.com/office/drawing/2014/main" id="{AFAEFE7D-66CA-9CFF-4E87-F61EB23EC8F2}"/>
              </a:ext>
            </a:extLst>
          </p:cNvPr>
          <p:cNvSpPr txBox="1"/>
          <p:nvPr/>
        </p:nvSpPr>
        <p:spPr>
          <a:xfrm>
            <a:off x="613612" y="4444445"/>
            <a:ext cx="11010035" cy="461665"/>
          </a:xfrm>
          <a:prstGeom prst="rect">
            <a:avLst/>
          </a:prstGeom>
          <a:noFill/>
        </p:spPr>
        <p:txBody>
          <a:bodyPr wrap="square" rtlCol="0">
            <a:spAutoFit/>
          </a:bodyPr>
          <a:lstStyle/>
          <a:p>
            <a:r>
              <a:rPr lang="en-US" sz="2400" dirty="0">
                <a:solidFill>
                  <a:srgbClr val="FF0000"/>
                </a:solidFill>
              </a:rPr>
              <a:t>Motion to approve all committees and committee guidelines as presented</a:t>
            </a:r>
          </a:p>
        </p:txBody>
      </p:sp>
      <p:sp>
        <p:nvSpPr>
          <p:cNvPr id="6" name="TextBox 5">
            <a:extLst>
              <a:ext uri="{FF2B5EF4-FFF2-40B4-BE49-F238E27FC236}">
                <a16:creationId xmlns:a16="http://schemas.microsoft.com/office/drawing/2014/main" id="{D1FC5F48-6654-4B48-350E-EB0224A1461E}"/>
              </a:ext>
            </a:extLst>
          </p:cNvPr>
          <p:cNvSpPr txBox="1"/>
          <p:nvPr/>
        </p:nvSpPr>
        <p:spPr>
          <a:xfrm>
            <a:off x="613612" y="5400536"/>
            <a:ext cx="4617161" cy="830997"/>
          </a:xfrm>
          <a:prstGeom prst="rect">
            <a:avLst/>
          </a:prstGeom>
          <a:noFill/>
        </p:spPr>
        <p:txBody>
          <a:bodyPr wrap="none" rtlCol="0">
            <a:spAutoFit/>
          </a:bodyPr>
          <a:lstStyle/>
          <a:p>
            <a:r>
              <a:rPr lang="en-US" sz="2400" dirty="0"/>
              <a:t>Board Questions and Comments</a:t>
            </a:r>
          </a:p>
          <a:p>
            <a:r>
              <a:rPr lang="en-US" sz="2400" dirty="0"/>
              <a:t>Owner Questions and Comments</a:t>
            </a:r>
          </a:p>
        </p:txBody>
      </p:sp>
      <p:sp>
        <p:nvSpPr>
          <p:cNvPr id="7" name="Slide Number Placeholder 6">
            <a:extLst>
              <a:ext uri="{FF2B5EF4-FFF2-40B4-BE49-F238E27FC236}">
                <a16:creationId xmlns:a16="http://schemas.microsoft.com/office/drawing/2014/main" id="{E671873C-55C2-F580-1314-E3A66B684EC9}"/>
              </a:ext>
            </a:extLst>
          </p:cNvPr>
          <p:cNvSpPr>
            <a:spLocks noGrp="1"/>
          </p:cNvSpPr>
          <p:nvPr>
            <p:ph type="sldNum" sz="quarter" idx="12"/>
          </p:nvPr>
        </p:nvSpPr>
        <p:spPr/>
        <p:txBody>
          <a:bodyPr/>
          <a:lstStyle/>
          <a:p>
            <a:fld id="{B7D36783-26B7-4CE1-B66E-AF6F25A33A6F}" type="slidenum">
              <a:rPr lang="en-US" smtClean="0"/>
              <a:t>22</a:t>
            </a:fld>
            <a:endParaRPr lang="en-US"/>
          </a:p>
        </p:txBody>
      </p:sp>
    </p:spTree>
    <p:extLst>
      <p:ext uri="{BB962C8B-B14F-4D97-AF65-F5344CB8AC3E}">
        <p14:creationId xmlns:p14="http://schemas.microsoft.com/office/powerpoint/2010/main" val="192881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4BF69-7F73-BF68-5E7A-890997B81EE0}"/>
              </a:ext>
            </a:extLst>
          </p:cNvPr>
          <p:cNvSpPr>
            <a:spLocks noGrp="1"/>
          </p:cNvSpPr>
          <p:nvPr>
            <p:ph type="title"/>
          </p:nvPr>
        </p:nvSpPr>
        <p:spPr/>
        <p:txBody>
          <a:bodyPr>
            <a:noAutofit/>
          </a:bodyPr>
          <a:lstStyle/>
          <a:p>
            <a:pPr algn="ctr"/>
            <a:r>
              <a:rPr lang="en-US" sz="2800" b="1" dirty="0"/>
              <a:t>Sea Monarch Board Meeting – March 26, 2025</a:t>
            </a:r>
            <a:br>
              <a:rPr lang="en-US" sz="2800" b="1" dirty="0"/>
            </a:br>
            <a:r>
              <a:rPr lang="en-US" sz="2800" b="1" dirty="0"/>
              <a:t>Other Topics – Sea Monarch Investment Plan – Ginger</a:t>
            </a:r>
          </a:p>
        </p:txBody>
      </p:sp>
      <p:sp>
        <p:nvSpPr>
          <p:cNvPr id="3" name="Content Placeholder 2">
            <a:extLst>
              <a:ext uri="{FF2B5EF4-FFF2-40B4-BE49-F238E27FC236}">
                <a16:creationId xmlns:a16="http://schemas.microsoft.com/office/drawing/2014/main" id="{A99D56D0-89CA-E0AB-13A5-AAC6F5B526E4}"/>
              </a:ext>
            </a:extLst>
          </p:cNvPr>
          <p:cNvSpPr>
            <a:spLocks noGrp="1"/>
          </p:cNvSpPr>
          <p:nvPr>
            <p:ph idx="1"/>
          </p:nvPr>
        </p:nvSpPr>
        <p:spPr/>
        <p:txBody>
          <a:bodyPr>
            <a:normAutofit/>
          </a:bodyPr>
          <a:lstStyle/>
          <a:p>
            <a:r>
              <a:rPr lang="en-US" dirty="0"/>
              <a:t>Finalizing Selection of Investment Companies</a:t>
            </a:r>
          </a:p>
          <a:p>
            <a:pPr lvl="1"/>
            <a:r>
              <a:rPr lang="en-US" dirty="0"/>
              <a:t>Raymond James</a:t>
            </a:r>
          </a:p>
          <a:p>
            <a:pPr lvl="1"/>
            <a:r>
              <a:rPr lang="en-US" dirty="0"/>
              <a:t>Edward Jones</a:t>
            </a:r>
          </a:p>
          <a:p>
            <a:pPr lvl="1"/>
            <a:r>
              <a:rPr lang="en-US" dirty="0"/>
              <a:t>Fidelity</a:t>
            </a:r>
          </a:p>
          <a:p>
            <a:r>
              <a:rPr lang="en-US" dirty="0"/>
              <a:t>Instruments (no risk / insured)</a:t>
            </a:r>
          </a:p>
          <a:p>
            <a:pPr lvl="1"/>
            <a:r>
              <a:rPr lang="en-US" dirty="0"/>
              <a:t>CDs</a:t>
            </a:r>
          </a:p>
          <a:p>
            <a:pPr lvl="1"/>
            <a:r>
              <a:rPr lang="en-US" dirty="0"/>
              <a:t>Insured Money Markets</a:t>
            </a:r>
          </a:p>
          <a:p>
            <a:r>
              <a:rPr lang="en-US" dirty="0"/>
              <a:t>Ready to move as much as $500K</a:t>
            </a:r>
          </a:p>
          <a:p>
            <a:r>
              <a:rPr lang="en-US" dirty="0"/>
              <a:t>2024 Financial Statement by Mid-May</a:t>
            </a:r>
          </a:p>
        </p:txBody>
      </p:sp>
      <p:sp>
        <p:nvSpPr>
          <p:cNvPr id="4" name="Date Placeholder 3">
            <a:extLst>
              <a:ext uri="{FF2B5EF4-FFF2-40B4-BE49-F238E27FC236}">
                <a16:creationId xmlns:a16="http://schemas.microsoft.com/office/drawing/2014/main" id="{68190441-4576-8548-C47C-36D79822707F}"/>
              </a:ext>
            </a:extLst>
          </p:cNvPr>
          <p:cNvSpPr>
            <a:spLocks noGrp="1"/>
          </p:cNvSpPr>
          <p:nvPr>
            <p:ph type="dt" sz="half" idx="10"/>
          </p:nvPr>
        </p:nvSpPr>
        <p:spPr/>
        <p:txBody>
          <a:bodyPr/>
          <a:lstStyle/>
          <a:p>
            <a:fld id="{D7BD6891-1985-475B-837B-D37A7FA88AA9}" type="datetime1">
              <a:rPr lang="en-US" smtClean="0"/>
              <a:t>3/25/2025</a:t>
            </a:fld>
            <a:endParaRPr lang="en-US"/>
          </a:p>
        </p:txBody>
      </p:sp>
      <p:sp>
        <p:nvSpPr>
          <p:cNvPr id="5" name="Footer Placeholder 4">
            <a:extLst>
              <a:ext uri="{FF2B5EF4-FFF2-40B4-BE49-F238E27FC236}">
                <a16:creationId xmlns:a16="http://schemas.microsoft.com/office/drawing/2014/main" id="{AC740B1D-BDFE-6FFF-A1FA-9D0742F86EDB}"/>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EABA5157-353D-A11D-0D71-2CABCB068E9C}"/>
              </a:ext>
            </a:extLst>
          </p:cNvPr>
          <p:cNvSpPr>
            <a:spLocks noGrp="1"/>
          </p:cNvSpPr>
          <p:nvPr>
            <p:ph type="sldNum" sz="quarter" idx="12"/>
          </p:nvPr>
        </p:nvSpPr>
        <p:spPr/>
        <p:txBody>
          <a:bodyPr/>
          <a:lstStyle/>
          <a:p>
            <a:fld id="{B7D36783-26B7-4CE1-B66E-AF6F25A33A6F}" type="slidenum">
              <a:rPr lang="en-US" smtClean="0"/>
              <a:t>23</a:t>
            </a:fld>
            <a:endParaRPr lang="en-US"/>
          </a:p>
        </p:txBody>
      </p:sp>
    </p:spTree>
    <p:extLst>
      <p:ext uri="{BB962C8B-B14F-4D97-AF65-F5344CB8AC3E}">
        <p14:creationId xmlns:p14="http://schemas.microsoft.com/office/powerpoint/2010/main" val="1037057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C58C6-1033-CF16-2143-4F3A33896D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71130-A7C9-D0C1-FD5A-083DBB53D114}"/>
              </a:ext>
            </a:extLst>
          </p:cNvPr>
          <p:cNvSpPr>
            <a:spLocks noGrp="1"/>
          </p:cNvSpPr>
          <p:nvPr>
            <p:ph type="title"/>
          </p:nvPr>
        </p:nvSpPr>
        <p:spPr>
          <a:xfrm>
            <a:off x="838200" y="690318"/>
            <a:ext cx="10515600" cy="942467"/>
          </a:xfrm>
        </p:spPr>
        <p:txBody>
          <a:bodyPr>
            <a:normAutofit fontScale="90000"/>
          </a:bodyPr>
          <a:lstStyle/>
          <a:p>
            <a:pPr algn="ctr"/>
            <a:r>
              <a:rPr lang="en-US" sz="2800" b="1" dirty="0"/>
              <a:t>Sea Monarch Board Meeting – March 26, 2025</a:t>
            </a:r>
            <a:br>
              <a:rPr lang="en-US" sz="2800" b="1" dirty="0"/>
            </a:br>
            <a:r>
              <a:rPr lang="en-US" sz="2800" b="1" dirty="0"/>
              <a:t>Other Topics - Weight Limit Study for Pavers on Lobby Level</a:t>
            </a:r>
            <a:br>
              <a:rPr lang="en-US" sz="2800" b="1" dirty="0"/>
            </a:br>
            <a:r>
              <a:rPr lang="en-US" sz="2800" b="1" dirty="0"/>
              <a:t>Dave Bierman</a:t>
            </a:r>
          </a:p>
        </p:txBody>
      </p:sp>
      <p:sp>
        <p:nvSpPr>
          <p:cNvPr id="3" name="Content Placeholder 2">
            <a:extLst>
              <a:ext uri="{FF2B5EF4-FFF2-40B4-BE49-F238E27FC236}">
                <a16:creationId xmlns:a16="http://schemas.microsoft.com/office/drawing/2014/main" id="{0A473EAA-1D17-C0BA-5CE7-4BF7AC3931E9}"/>
              </a:ext>
            </a:extLst>
          </p:cNvPr>
          <p:cNvSpPr>
            <a:spLocks noGrp="1"/>
          </p:cNvSpPr>
          <p:nvPr>
            <p:ph idx="1"/>
          </p:nvPr>
        </p:nvSpPr>
        <p:spPr>
          <a:xfrm>
            <a:off x="304800" y="1331496"/>
            <a:ext cx="11774905" cy="5197642"/>
          </a:xfrm>
        </p:spPr>
        <p:txBody>
          <a:bodyPr>
            <a:normAutofit/>
          </a:bodyPr>
          <a:lstStyle/>
          <a:p>
            <a:pPr>
              <a:buNone/>
            </a:pPr>
            <a:r>
              <a:rPr lang="en-US" sz="1400" b="0" i="0" dirty="0">
                <a:solidFill>
                  <a:srgbClr val="222222"/>
                </a:solidFill>
                <a:effectLst/>
                <a:latin typeface="Arial" panose="020B0604020202020204" pitchFamily="34" charset="0"/>
              </a:rPr>
              <a:t>ARTICLE XII.</a:t>
            </a:r>
            <a:endParaRPr lang="en-US" sz="1200" b="0" i="0" dirty="0">
              <a:solidFill>
                <a:srgbClr val="222222"/>
              </a:solidFill>
              <a:effectLst/>
              <a:latin typeface="Arial" panose="020B0604020202020204" pitchFamily="34" charset="0"/>
            </a:endParaRPr>
          </a:p>
          <a:p>
            <a:pPr algn="l">
              <a:buNone/>
            </a:pPr>
            <a:r>
              <a:rPr lang="en-US" sz="1600" b="0" i="0" dirty="0">
                <a:solidFill>
                  <a:srgbClr val="222222"/>
                </a:solidFill>
                <a:effectLst/>
                <a:latin typeface="Arial" panose="020B0604020202020204" pitchFamily="34" charset="0"/>
              </a:rPr>
              <a:t>Parking</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At the time of the purchase of member's unit, member was irrevocably assigned the parking space bearing a designated number.</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The condominium unit owner has the right to let any other unit owner use his parking space. He shall not, however, permit this parking space to be used by anyone not residing in the building with the exception that his parking space may be occupied by his guest's or employee's car.</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If an owner leases his apartment, a parking space must be provided to the lessee by the owner. No owner or lessee is permitted to use guest parking.</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Nothing herein shall be construed to allow a transfer or separation of the parking space bearing the designated number and the unit.</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The parking area is declared to be a common expense and the expenses incident· ·to the same shall be divided among the several unit owners as are other common expenses.</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Parking spaces are for passenger vehicles only and no commercial vehicles, boats, trucks,· trailers, oversized RV's or other vehicles or objects including two-wheel motor vehicles shall be placed in or around the parking ·space assigned.</a:t>
            </a:r>
          </a:p>
          <a:p>
            <a:pPr algn="l">
              <a:buFont typeface="Wingdings" panose="05000000000000000000" pitchFamily="2" charset="2"/>
              <a:buChar char="Ø"/>
            </a:pPr>
            <a:r>
              <a:rPr lang="en-US" sz="1600" b="0" i="0" dirty="0">
                <a:solidFill>
                  <a:srgbClr val="222222"/>
                </a:solidFill>
                <a:effectLst/>
                <a:latin typeface="Arial" panose="020B0604020202020204" pitchFamily="34" charset="0"/>
              </a:rPr>
              <a:t>Florida Motor Vehicle Law defines a truck as a motor vehicle whose primary purpose is the transportation of property or weighs in excess of 5000 pounds</a:t>
            </a:r>
            <a:r>
              <a:rPr lang="en-US" sz="1400" b="0" i="0" dirty="0">
                <a:solidFill>
                  <a:srgbClr val="222222"/>
                </a:solidFill>
                <a:effectLst/>
                <a:latin typeface="Arial" panose="020B0604020202020204" pitchFamily="34" charset="0"/>
              </a:rPr>
              <a:t>.</a:t>
            </a:r>
            <a:endParaRPr lang="en-US" sz="1200" b="0" i="0" dirty="0">
              <a:solidFill>
                <a:srgbClr val="222222"/>
              </a:solidFill>
              <a:effectLst/>
              <a:latin typeface="Arial" panose="020B0604020202020204" pitchFamily="34" charset="0"/>
            </a:endParaRPr>
          </a:p>
        </p:txBody>
      </p:sp>
      <p:sp>
        <p:nvSpPr>
          <p:cNvPr id="4" name="Date Placeholder 3">
            <a:extLst>
              <a:ext uri="{FF2B5EF4-FFF2-40B4-BE49-F238E27FC236}">
                <a16:creationId xmlns:a16="http://schemas.microsoft.com/office/drawing/2014/main" id="{1DCC2ED3-D0C1-C781-CED3-ED652EE15A6B}"/>
              </a:ext>
            </a:extLst>
          </p:cNvPr>
          <p:cNvSpPr>
            <a:spLocks noGrp="1"/>
          </p:cNvSpPr>
          <p:nvPr>
            <p:ph type="dt" sz="half" idx="10"/>
          </p:nvPr>
        </p:nvSpPr>
        <p:spPr/>
        <p:txBody>
          <a:bodyPr/>
          <a:lstStyle/>
          <a:p>
            <a:fld id="{1FBABDBF-36E8-4934-9827-9E5D3F66B903}" type="datetime1">
              <a:rPr lang="en-US" smtClean="0"/>
              <a:t>3/26/2025</a:t>
            </a:fld>
            <a:endParaRPr lang="en-US"/>
          </a:p>
        </p:txBody>
      </p:sp>
      <p:sp>
        <p:nvSpPr>
          <p:cNvPr id="5" name="Footer Placeholder 4">
            <a:extLst>
              <a:ext uri="{FF2B5EF4-FFF2-40B4-BE49-F238E27FC236}">
                <a16:creationId xmlns:a16="http://schemas.microsoft.com/office/drawing/2014/main" id="{C6EFEB69-57F4-5099-AD6F-676A33840DB8}"/>
              </a:ext>
            </a:extLst>
          </p:cNvPr>
          <p:cNvSpPr>
            <a:spLocks noGrp="1"/>
          </p:cNvSpPr>
          <p:nvPr>
            <p:ph type="ftr" sz="quarter" idx="11"/>
          </p:nvPr>
        </p:nvSpPr>
        <p:spPr/>
        <p:txBody>
          <a:bodyPr/>
          <a:lstStyle/>
          <a:p>
            <a:r>
              <a:rPr lang="en-US" dirty="0"/>
              <a:t>Draft</a:t>
            </a:r>
          </a:p>
        </p:txBody>
      </p:sp>
      <p:sp>
        <p:nvSpPr>
          <p:cNvPr id="6" name="Slide Number Placeholder 5">
            <a:extLst>
              <a:ext uri="{FF2B5EF4-FFF2-40B4-BE49-F238E27FC236}">
                <a16:creationId xmlns:a16="http://schemas.microsoft.com/office/drawing/2014/main" id="{242B35D3-0396-2328-FA1B-575A65C445C7}"/>
              </a:ext>
            </a:extLst>
          </p:cNvPr>
          <p:cNvSpPr>
            <a:spLocks noGrp="1"/>
          </p:cNvSpPr>
          <p:nvPr>
            <p:ph type="sldNum" sz="quarter" idx="12"/>
          </p:nvPr>
        </p:nvSpPr>
        <p:spPr/>
        <p:txBody>
          <a:bodyPr/>
          <a:lstStyle/>
          <a:p>
            <a:fld id="{B7D36783-26B7-4CE1-B66E-AF6F25A33A6F}" type="slidenum">
              <a:rPr lang="en-US" smtClean="0"/>
              <a:t>24</a:t>
            </a:fld>
            <a:endParaRPr lang="en-US"/>
          </a:p>
        </p:txBody>
      </p:sp>
    </p:spTree>
    <p:extLst>
      <p:ext uri="{BB962C8B-B14F-4D97-AF65-F5344CB8AC3E}">
        <p14:creationId xmlns:p14="http://schemas.microsoft.com/office/powerpoint/2010/main" val="1543997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6C41-A7E2-9B08-3AFF-101A522F70DC}"/>
              </a:ext>
            </a:extLst>
          </p:cNvPr>
          <p:cNvSpPr>
            <a:spLocks noGrp="1"/>
          </p:cNvSpPr>
          <p:nvPr>
            <p:ph type="title"/>
          </p:nvPr>
        </p:nvSpPr>
        <p:spPr>
          <a:xfrm>
            <a:off x="838200" y="690318"/>
            <a:ext cx="10515600" cy="942467"/>
          </a:xfrm>
        </p:spPr>
        <p:txBody>
          <a:bodyPr>
            <a:normAutofit fontScale="90000"/>
          </a:bodyPr>
          <a:lstStyle/>
          <a:p>
            <a:pPr algn="ctr"/>
            <a:r>
              <a:rPr lang="en-US" sz="2800" b="1" dirty="0"/>
              <a:t>Sea Monarch Board Meeting – March 26, 2025</a:t>
            </a:r>
            <a:br>
              <a:rPr lang="en-US" sz="2800" b="1" dirty="0"/>
            </a:br>
            <a:r>
              <a:rPr lang="en-US" sz="2800" b="1" dirty="0"/>
              <a:t>Other Topics - Weight Limit Study for Pavers on Lobby Level</a:t>
            </a:r>
            <a:br>
              <a:rPr lang="en-US" sz="2800" b="1" dirty="0"/>
            </a:br>
            <a:r>
              <a:rPr lang="en-US" sz="2800" b="1" dirty="0"/>
              <a:t>Dave Bierman</a:t>
            </a:r>
          </a:p>
        </p:txBody>
      </p:sp>
      <p:sp>
        <p:nvSpPr>
          <p:cNvPr id="3" name="Content Placeholder 2">
            <a:extLst>
              <a:ext uri="{FF2B5EF4-FFF2-40B4-BE49-F238E27FC236}">
                <a16:creationId xmlns:a16="http://schemas.microsoft.com/office/drawing/2014/main" id="{6297B05A-0C25-2586-0241-EB018DA03D68}"/>
              </a:ext>
            </a:extLst>
          </p:cNvPr>
          <p:cNvSpPr>
            <a:spLocks noGrp="1"/>
          </p:cNvSpPr>
          <p:nvPr>
            <p:ph idx="1"/>
          </p:nvPr>
        </p:nvSpPr>
        <p:spPr>
          <a:xfrm>
            <a:off x="304800" y="1885950"/>
            <a:ext cx="11774905" cy="4643188"/>
          </a:xfrm>
        </p:spPr>
        <p:txBody>
          <a:bodyPr>
            <a:normAutofit fontScale="92500" lnSpcReduction="20000"/>
          </a:bodyPr>
          <a:lstStyle/>
          <a:p>
            <a:pPr marL="0" indent="0">
              <a:buNone/>
            </a:pPr>
            <a:r>
              <a:rPr lang="en-US" sz="2000" dirty="0"/>
              <a:t>320.01 Definitions, general.—As used in the Florida Statutes, except as otherwise provided, the term:</a:t>
            </a:r>
          </a:p>
          <a:p>
            <a:pPr marL="0" indent="0">
              <a:buNone/>
            </a:pPr>
            <a:endParaRPr lang="en-US" sz="2000" dirty="0"/>
          </a:p>
          <a:p>
            <a:pPr marL="0" indent="0">
              <a:buNone/>
            </a:pPr>
            <a:r>
              <a:rPr lang="en-US" sz="2000" dirty="0"/>
              <a:t>(9) “Truck” means any motor vehicle with a net vehicle weight of 5,000 pounds or less and which is designed or used principally for the carriage of goods and includes a motor vehicle to which has been added a cabinet box, a platform, a rack, or other equipment for the purpose of carrying goods other than the personal effects of the passengers.</a:t>
            </a:r>
          </a:p>
          <a:p>
            <a:pPr marL="0" indent="0">
              <a:buNone/>
            </a:pPr>
            <a:endParaRPr lang="en-US" sz="2000" dirty="0"/>
          </a:p>
          <a:p>
            <a:pPr marL="0" indent="0">
              <a:buNone/>
            </a:pPr>
            <a:r>
              <a:rPr lang="en-US" sz="2000" dirty="0"/>
              <a:t>(10) “Heavy truck” means any motor vehicle with a net vehicle weight of more than 5,000 pounds, which is registered on the basis of gross vehicle weight in accordance with s. 320.08(4), and which is designed or used for the carriage of goods or designed or equipped with a connecting device for the purpose of drawing a trailer that is attached or coupled thereto by means of such connecting device and includes any such motor vehicle to which has been added a cabinet box, a platform, a rack, or other equipment for the purpose of carrying goods other than the personal effects of the passengers.</a:t>
            </a:r>
          </a:p>
          <a:p>
            <a:pPr marL="0" indent="0">
              <a:buNone/>
            </a:pPr>
            <a:endParaRPr lang="en-US" sz="2000" dirty="0"/>
          </a:p>
          <a:p>
            <a:pPr marL="914400" lvl="1" indent="-457200">
              <a:buFont typeface="+mj-lt"/>
              <a:buAutoNum type="alphaLcParenR"/>
            </a:pPr>
            <a:r>
              <a:rPr lang="en-US" sz="2000" dirty="0">
                <a:solidFill>
                  <a:srgbClr val="FF0000"/>
                </a:solidFill>
              </a:rPr>
              <a:t>Motion to approve </a:t>
            </a:r>
            <a:r>
              <a:rPr lang="en-US" sz="1800" b="0" i="0" dirty="0">
                <a:solidFill>
                  <a:srgbClr val="FF0000"/>
                </a:solidFill>
                <a:effectLst/>
                <a:latin typeface="Arial" panose="020B0604020202020204" pitchFamily="34" charset="0"/>
              </a:rPr>
              <a:t>that Sea Monarch hire an engineer to determine the proper weight limit for safely driving on the pavers on the lobby level</a:t>
            </a:r>
            <a:r>
              <a:rPr lang="en-US" sz="1600" dirty="0">
                <a:solidFill>
                  <a:srgbClr val="222222"/>
                </a:solidFill>
                <a:latin typeface="Arial" panose="020B0604020202020204" pitchFamily="34" charset="0"/>
              </a:rPr>
              <a:t>.</a:t>
            </a:r>
            <a:endParaRPr lang="en-US" sz="2000" dirty="0">
              <a:solidFill>
                <a:srgbClr val="FF0000"/>
              </a:solidFill>
            </a:endParaRPr>
          </a:p>
          <a:p>
            <a:pPr marL="914400" lvl="1" indent="-457200">
              <a:buFont typeface="+mj-lt"/>
              <a:buAutoNum type="alphaLcParenR"/>
            </a:pPr>
            <a:r>
              <a:rPr lang="en-US" sz="1800" dirty="0"/>
              <a:t>Board Questions and Comments</a:t>
            </a:r>
          </a:p>
          <a:p>
            <a:pPr marL="914400" lvl="1" indent="-457200">
              <a:buFont typeface="+mj-lt"/>
              <a:buAutoNum type="alphaLcParenR"/>
            </a:pPr>
            <a:r>
              <a:rPr lang="en-US" sz="1800" dirty="0"/>
              <a:t>Owner Questions and Comments</a:t>
            </a:r>
            <a:endParaRPr lang="en-US" sz="2000" dirty="0">
              <a:solidFill>
                <a:srgbClr val="FF0000"/>
              </a:solidFill>
            </a:endParaRPr>
          </a:p>
        </p:txBody>
      </p:sp>
      <p:sp>
        <p:nvSpPr>
          <p:cNvPr id="4" name="Date Placeholder 3">
            <a:extLst>
              <a:ext uri="{FF2B5EF4-FFF2-40B4-BE49-F238E27FC236}">
                <a16:creationId xmlns:a16="http://schemas.microsoft.com/office/drawing/2014/main" id="{8CCBDCD6-022A-BF00-3961-A441888165E2}"/>
              </a:ext>
            </a:extLst>
          </p:cNvPr>
          <p:cNvSpPr>
            <a:spLocks noGrp="1"/>
          </p:cNvSpPr>
          <p:nvPr>
            <p:ph type="dt" sz="half" idx="10"/>
          </p:nvPr>
        </p:nvSpPr>
        <p:spPr/>
        <p:txBody>
          <a:bodyPr/>
          <a:lstStyle/>
          <a:p>
            <a:fld id="{1FBABDBF-36E8-4934-9827-9E5D3F66B903}" type="datetime1">
              <a:rPr lang="en-US" smtClean="0"/>
              <a:t>3/25/2025</a:t>
            </a:fld>
            <a:endParaRPr lang="en-US"/>
          </a:p>
        </p:txBody>
      </p:sp>
      <p:sp>
        <p:nvSpPr>
          <p:cNvPr id="5" name="Footer Placeholder 4">
            <a:extLst>
              <a:ext uri="{FF2B5EF4-FFF2-40B4-BE49-F238E27FC236}">
                <a16:creationId xmlns:a16="http://schemas.microsoft.com/office/drawing/2014/main" id="{EC8BD533-CEDC-D2A9-02F7-D7CFAC8A4AC5}"/>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330FB1EC-42A6-54A9-8A52-B19C5147D659}"/>
              </a:ext>
            </a:extLst>
          </p:cNvPr>
          <p:cNvSpPr>
            <a:spLocks noGrp="1"/>
          </p:cNvSpPr>
          <p:nvPr>
            <p:ph type="sldNum" sz="quarter" idx="12"/>
          </p:nvPr>
        </p:nvSpPr>
        <p:spPr/>
        <p:txBody>
          <a:bodyPr/>
          <a:lstStyle/>
          <a:p>
            <a:fld id="{B7D36783-26B7-4CE1-B66E-AF6F25A33A6F}" type="slidenum">
              <a:rPr lang="en-US" smtClean="0"/>
              <a:t>25</a:t>
            </a:fld>
            <a:endParaRPr lang="en-US"/>
          </a:p>
        </p:txBody>
      </p:sp>
    </p:spTree>
    <p:extLst>
      <p:ext uri="{BB962C8B-B14F-4D97-AF65-F5344CB8AC3E}">
        <p14:creationId xmlns:p14="http://schemas.microsoft.com/office/powerpoint/2010/main" val="1776097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A20D3-3EC3-216A-0201-61A2A030B0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8AD16-4681-33B3-B4C3-62101CB9D4E2}"/>
              </a:ext>
            </a:extLst>
          </p:cNvPr>
          <p:cNvSpPr>
            <a:spLocks noGrp="1"/>
          </p:cNvSpPr>
          <p:nvPr>
            <p:ph type="title"/>
          </p:nvPr>
        </p:nvSpPr>
        <p:spPr/>
        <p:txBody>
          <a:bodyPr>
            <a:normAutofit/>
          </a:bodyPr>
          <a:lstStyle/>
          <a:p>
            <a:pPr algn="ctr"/>
            <a:r>
              <a:rPr lang="en-US" sz="3600" b="1" dirty="0"/>
              <a:t>Sea Monarch Board Meeting – March 26, 2025</a:t>
            </a:r>
            <a:br>
              <a:rPr lang="en-US" sz="3600" b="1" dirty="0"/>
            </a:br>
            <a:r>
              <a:rPr lang="en-US" sz="3600" b="1" dirty="0"/>
              <a:t>Other Topics - Catwalk Waterproofing - Craig</a:t>
            </a:r>
          </a:p>
        </p:txBody>
      </p:sp>
      <p:sp>
        <p:nvSpPr>
          <p:cNvPr id="3" name="Content Placeholder 2">
            <a:extLst>
              <a:ext uri="{FF2B5EF4-FFF2-40B4-BE49-F238E27FC236}">
                <a16:creationId xmlns:a16="http://schemas.microsoft.com/office/drawing/2014/main" id="{324B3DFC-B8D0-43B5-06DE-4DBA89437941}"/>
              </a:ext>
            </a:extLst>
          </p:cNvPr>
          <p:cNvSpPr>
            <a:spLocks noGrp="1"/>
          </p:cNvSpPr>
          <p:nvPr>
            <p:ph idx="1"/>
          </p:nvPr>
        </p:nvSpPr>
        <p:spPr>
          <a:xfrm>
            <a:off x="696495" y="1632786"/>
            <a:ext cx="11074400" cy="4723563"/>
          </a:xfrm>
        </p:spPr>
        <p:txBody>
          <a:bodyPr>
            <a:normAutofit fontScale="92500" lnSpcReduction="10000"/>
          </a:bodyPr>
          <a:lstStyle/>
          <a:p>
            <a:pPr marL="0" indent="0">
              <a:buNone/>
            </a:pPr>
            <a:r>
              <a:rPr lang="en-US" sz="3200" dirty="0"/>
              <a:t>Follow-up from Board Meeting requesting additional quotes.</a:t>
            </a:r>
          </a:p>
          <a:p>
            <a:pPr marL="0" indent="0">
              <a:buNone/>
            </a:pPr>
            <a:endParaRPr lang="en-US" sz="3200" dirty="0"/>
          </a:p>
          <a:p>
            <a:pPr marL="0" indent="0">
              <a:buNone/>
            </a:pPr>
            <a:r>
              <a:rPr lang="en-US" sz="3200" dirty="0"/>
              <a:t>Catwalk Waterproofing Quotes</a:t>
            </a:r>
          </a:p>
          <a:p>
            <a:pPr marL="914400" lvl="1" indent="-457200">
              <a:buFont typeface="+mj-lt"/>
              <a:buAutoNum type="alphaLcParenR"/>
            </a:pPr>
            <a:r>
              <a:rPr lang="en-US" dirty="0" err="1"/>
              <a:t>RobMar</a:t>
            </a:r>
            <a:r>
              <a:rPr lang="en-US" dirty="0"/>
              <a:t> - $165,750</a:t>
            </a:r>
          </a:p>
          <a:p>
            <a:pPr marL="914400" lvl="1" indent="-457200">
              <a:buFont typeface="+mj-lt"/>
              <a:buAutoNum type="alphaLcParenR"/>
            </a:pPr>
            <a:r>
              <a:rPr lang="en-US" dirty="0"/>
              <a:t>Dolmans Development - $187,000</a:t>
            </a:r>
          </a:p>
          <a:p>
            <a:pPr marL="914400" lvl="1" indent="-457200">
              <a:buFont typeface="+mj-lt"/>
              <a:buAutoNum type="alphaLcParenR"/>
            </a:pPr>
            <a:r>
              <a:rPr lang="en-US" dirty="0"/>
              <a:t>CBT Builders - $186,000</a:t>
            </a:r>
          </a:p>
          <a:p>
            <a:pPr marL="914400" lvl="1" indent="-457200">
              <a:buFont typeface="+mj-lt"/>
              <a:buAutoNum type="alphaLcParenR"/>
            </a:pPr>
            <a:endParaRPr lang="en-US" dirty="0">
              <a:solidFill>
                <a:srgbClr val="FF0000"/>
              </a:solidFill>
            </a:endParaRPr>
          </a:p>
          <a:p>
            <a:pPr marL="914400" lvl="1" indent="-457200">
              <a:buFont typeface="+mj-lt"/>
              <a:buAutoNum type="alphaLcParenR"/>
            </a:pPr>
            <a:r>
              <a:rPr lang="en-US" dirty="0">
                <a:solidFill>
                  <a:srgbClr val="FF0000"/>
                </a:solidFill>
              </a:rPr>
              <a:t>Motion to select </a:t>
            </a:r>
            <a:r>
              <a:rPr lang="en-US" dirty="0" err="1">
                <a:solidFill>
                  <a:srgbClr val="FF0000"/>
                </a:solidFill>
              </a:rPr>
              <a:t>RobMar</a:t>
            </a:r>
            <a:r>
              <a:rPr lang="en-US" dirty="0">
                <a:solidFill>
                  <a:srgbClr val="FF0000"/>
                </a:solidFill>
              </a:rPr>
              <a:t> as the contractor for Catwalk waterproofing and approve the quote of $165,720 to be paid from SIRS reserves.</a:t>
            </a:r>
            <a:endParaRPr lang="en-US" sz="2800" dirty="0">
              <a:solidFill>
                <a:srgbClr val="FF0000"/>
              </a:solidFill>
            </a:endParaRPr>
          </a:p>
          <a:p>
            <a:pPr marL="457200" lvl="1" indent="0">
              <a:buNone/>
            </a:pPr>
            <a:endParaRPr lang="en-US" sz="2800" dirty="0">
              <a:solidFill>
                <a:srgbClr val="FF0000"/>
              </a:solidFill>
            </a:endParaRPr>
          </a:p>
          <a:p>
            <a:pPr marL="914400" lvl="1" indent="-457200">
              <a:buFont typeface="+mj-lt"/>
              <a:buAutoNum type="alphaLcParenR"/>
            </a:pPr>
            <a:r>
              <a:rPr lang="en-US" dirty="0"/>
              <a:t>Board Questions and Comments</a:t>
            </a:r>
          </a:p>
          <a:p>
            <a:pPr marL="914400" lvl="1" indent="-457200">
              <a:buFont typeface="+mj-lt"/>
              <a:buAutoNum type="alphaLcParenR"/>
            </a:pPr>
            <a:r>
              <a:rPr lang="en-US" dirty="0"/>
              <a:t>Owner Questions and Comments</a:t>
            </a:r>
          </a:p>
          <a:p>
            <a:pPr marL="914400" lvl="1" indent="-457200">
              <a:buFont typeface="+mj-lt"/>
              <a:buAutoNum type="alphaLcParenR"/>
            </a:pPr>
            <a:endParaRPr lang="en-US" sz="2800" dirty="0">
              <a:solidFill>
                <a:srgbClr val="FF0000"/>
              </a:solidFill>
            </a:endParaRPr>
          </a:p>
        </p:txBody>
      </p:sp>
      <p:sp>
        <p:nvSpPr>
          <p:cNvPr id="4" name="Date Placeholder 3">
            <a:extLst>
              <a:ext uri="{FF2B5EF4-FFF2-40B4-BE49-F238E27FC236}">
                <a16:creationId xmlns:a16="http://schemas.microsoft.com/office/drawing/2014/main" id="{BEE7B221-D13A-1EBF-C787-6006684ECF04}"/>
              </a:ext>
            </a:extLst>
          </p:cNvPr>
          <p:cNvSpPr>
            <a:spLocks noGrp="1"/>
          </p:cNvSpPr>
          <p:nvPr>
            <p:ph type="dt" sz="half" idx="10"/>
          </p:nvPr>
        </p:nvSpPr>
        <p:spPr/>
        <p:txBody>
          <a:bodyPr/>
          <a:lstStyle/>
          <a:p>
            <a:fld id="{C6A69D04-8DD6-4E7F-BB7D-B9B493CF8131}" type="datetime1">
              <a:rPr lang="en-US" smtClean="0"/>
              <a:t>3/25/2025</a:t>
            </a:fld>
            <a:endParaRPr lang="en-US"/>
          </a:p>
        </p:txBody>
      </p:sp>
      <p:sp>
        <p:nvSpPr>
          <p:cNvPr id="5" name="Footer Placeholder 4">
            <a:extLst>
              <a:ext uri="{FF2B5EF4-FFF2-40B4-BE49-F238E27FC236}">
                <a16:creationId xmlns:a16="http://schemas.microsoft.com/office/drawing/2014/main" id="{A453A365-D4BF-30F5-6912-7CFD34A67412}"/>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0D7EDAA0-6E98-F8D8-7B72-00958C951446}"/>
              </a:ext>
            </a:extLst>
          </p:cNvPr>
          <p:cNvSpPr>
            <a:spLocks noGrp="1"/>
          </p:cNvSpPr>
          <p:nvPr>
            <p:ph type="sldNum" sz="quarter" idx="12"/>
          </p:nvPr>
        </p:nvSpPr>
        <p:spPr/>
        <p:txBody>
          <a:bodyPr/>
          <a:lstStyle/>
          <a:p>
            <a:fld id="{B7D36783-26B7-4CE1-B66E-AF6F25A33A6F}" type="slidenum">
              <a:rPr lang="en-US" smtClean="0"/>
              <a:t>26</a:t>
            </a:fld>
            <a:endParaRPr lang="en-US"/>
          </a:p>
        </p:txBody>
      </p:sp>
    </p:spTree>
    <p:extLst>
      <p:ext uri="{BB962C8B-B14F-4D97-AF65-F5344CB8AC3E}">
        <p14:creationId xmlns:p14="http://schemas.microsoft.com/office/powerpoint/2010/main" val="918647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BCF28-9ECA-E449-315A-AFA3E0B55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72748-7579-AFAB-DF12-CA9461D648CE}"/>
              </a:ext>
            </a:extLst>
          </p:cNvPr>
          <p:cNvSpPr>
            <a:spLocks noGrp="1"/>
          </p:cNvSpPr>
          <p:nvPr>
            <p:ph type="title"/>
          </p:nvPr>
        </p:nvSpPr>
        <p:spPr>
          <a:xfrm>
            <a:off x="838200" y="365125"/>
            <a:ext cx="10515600" cy="703453"/>
          </a:xfrm>
        </p:spPr>
        <p:txBody>
          <a:bodyPr>
            <a:normAutofit fontScale="90000"/>
          </a:bodyPr>
          <a:lstStyle/>
          <a:p>
            <a:pPr algn="ctr"/>
            <a:r>
              <a:rPr lang="en-US" sz="3200" b="1" dirty="0"/>
              <a:t>Sea Monarch Board Meeting – March 26, 2025</a:t>
            </a:r>
            <a:br>
              <a:rPr lang="en-US" sz="3200" b="1" dirty="0"/>
            </a:br>
            <a:r>
              <a:rPr lang="en-US" sz="3200" b="1" dirty="0"/>
              <a:t>Other Topics - Rental Parking Spaces - Vic</a:t>
            </a:r>
          </a:p>
        </p:txBody>
      </p:sp>
      <p:sp>
        <p:nvSpPr>
          <p:cNvPr id="4" name="Date Placeholder 3">
            <a:extLst>
              <a:ext uri="{FF2B5EF4-FFF2-40B4-BE49-F238E27FC236}">
                <a16:creationId xmlns:a16="http://schemas.microsoft.com/office/drawing/2014/main" id="{D5CE52FA-D6CB-BE3A-9CF6-20C33B728F10}"/>
              </a:ext>
            </a:extLst>
          </p:cNvPr>
          <p:cNvSpPr>
            <a:spLocks noGrp="1"/>
          </p:cNvSpPr>
          <p:nvPr>
            <p:ph type="dt" sz="half" idx="10"/>
          </p:nvPr>
        </p:nvSpPr>
        <p:spPr/>
        <p:txBody>
          <a:bodyPr/>
          <a:lstStyle/>
          <a:p>
            <a:fld id="{E79D7EAC-AECE-4F07-868F-6DBD83EB5BE7}" type="datetime1">
              <a:rPr lang="en-US" smtClean="0"/>
              <a:t>3/25/2025</a:t>
            </a:fld>
            <a:endParaRPr lang="en-US"/>
          </a:p>
        </p:txBody>
      </p:sp>
      <p:sp>
        <p:nvSpPr>
          <p:cNvPr id="5" name="Footer Placeholder 4">
            <a:extLst>
              <a:ext uri="{FF2B5EF4-FFF2-40B4-BE49-F238E27FC236}">
                <a16:creationId xmlns:a16="http://schemas.microsoft.com/office/drawing/2014/main" id="{2C900783-B508-DE55-9009-5DB117C1D064}"/>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B85DFA99-436E-C9FC-5D40-19085F7B50C1}"/>
              </a:ext>
            </a:extLst>
          </p:cNvPr>
          <p:cNvSpPr>
            <a:spLocks noGrp="1"/>
          </p:cNvSpPr>
          <p:nvPr>
            <p:ph type="sldNum" sz="quarter" idx="12"/>
          </p:nvPr>
        </p:nvSpPr>
        <p:spPr/>
        <p:txBody>
          <a:bodyPr/>
          <a:lstStyle/>
          <a:p>
            <a:fld id="{B7D36783-26B7-4CE1-B66E-AF6F25A33A6F}" type="slidenum">
              <a:rPr lang="en-US" smtClean="0"/>
              <a:t>27</a:t>
            </a:fld>
            <a:endParaRPr lang="en-US"/>
          </a:p>
        </p:txBody>
      </p:sp>
      <p:pic>
        <p:nvPicPr>
          <p:cNvPr id="14" name="Picture 13">
            <a:extLst>
              <a:ext uri="{FF2B5EF4-FFF2-40B4-BE49-F238E27FC236}">
                <a16:creationId xmlns:a16="http://schemas.microsoft.com/office/drawing/2014/main" id="{E8E021CC-8F42-69AD-350F-0E8BEE48E867}"/>
              </a:ext>
            </a:extLst>
          </p:cNvPr>
          <p:cNvPicPr>
            <a:picLocks noChangeAspect="1"/>
          </p:cNvPicPr>
          <p:nvPr/>
        </p:nvPicPr>
        <p:blipFill>
          <a:blip r:embed="rId2"/>
          <a:stretch>
            <a:fillRect/>
          </a:stretch>
        </p:blipFill>
        <p:spPr>
          <a:xfrm>
            <a:off x="355092" y="1272540"/>
            <a:ext cx="5812536" cy="4879848"/>
          </a:xfrm>
          <a:prstGeom prst="rect">
            <a:avLst/>
          </a:prstGeom>
        </p:spPr>
      </p:pic>
      <p:pic>
        <p:nvPicPr>
          <p:cNvPr id="18" name="Picture 17">
            <a:extLst>
              <a:ext uri="{FF2B5EF4-FFF2-40B4-BE49-F238E27FC236}">
                <a16:creationId xmlns:a16="http://schemas.microsoft.com/office/drawing/2014/main" id="{864DDB77-82F5-4C2B-7959-2AFD609131C3}"/>
              </a:ext>
            </a:extLst>
          </p:cNvPr>
          <p:cNvPicPr>
            <a:picLocks noChangeAspect="1"/>
          </p:cNvPicPr>
          <p:nvPr/>
        </p:nvPicPr>
        <p:blipFill>
          <a:blip r:embed="rId3"/>
          <a:stretch>
            <a:fillRect/>
          </a:stretch>
        </p:blipFill>
        <p:spPr>
          <a:xfrm>
            <a:off x="6650736" y="1272540"/>
            <a:ext cx="4114800" cy="4998081"/>
          </a:xfrm>
          <a:prstGeom prst="rect">
            <a:avLst/>
          </a:prstGeom>
        </p:spPr>
      </p:pic>
    </p:spTree>
    <p:extLst>
      <p:ext uri="{BB962C8B-B14F-4D97-AF65-F5344CB8AC3E}">
        <p14:creationId xmlns:p14="http://schemas.microsoft.com/office/powerpoint/2010/main" val="1851055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86405-4110-4B44-E936-24E9D15A0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D3EDA1-70F8-EAF6-5EA7-55EA472CEA00}"/>
              </a:ext>
            </a:extLst>
          </p:cNvPr>
          <p:cNvSpPr>
            <a:spLocks noGrp="1"/>
          </p:cNvSpPr>
          <p:nvPr>
            <p:ph type="title"/>
          </p:nvPr>
        </p:nvSpPr>
        <p:spPr/>
        <p:txBody>
          <a:bodyPr>
            <a:normAutofit fontScale="90000"/>
          </a:bodyPr>
          <a:lstStyle/>
          <a:p>
            <a:pPr algn="ctr"/>
            <a:r>
              <a:rPr lang="en-US" sz="3200" b="1" dirty="0"/>
              <a:t>Sea Monarch Board Meeting – March 26, 2025</a:t>
            </a:r>
            <a:br>
              <a:rPr lang="en-US" sz="3200" b="1" dirty="0"/>
            </a:br>
            <a:r>
              <a:rPr lang="en-US" sz="3200" b="1" dirty="0"/>
              <a:t>Other Topics - Zoom Meeting Retention Policy</a:t>
            </a:r>
            <a:br>
              <a:rPr lang="en-US" sz="3200" b="1" dirty="0"/>
            </a:br>
            <a:r>
              <a:rPr lang="en-US" sz="3200" b="1" dirty="0"/>
              <a:t>Dave Winter</a:t>
            </a:r>
          </a:p>
        </p:txBody>
      </p:sp>
      <p:sp>
        <p:nvSpPr>
          <p:cNvPr id="3" name="Content Placeholder 2">
            <a:extLst>
              <a:ext uri="{FF2B5EF4-FFF2-40B4-BE49-F238E27FC236}">
                <a16:creationId xmlns:a16="http://schemas.microsoft.com/office/drawing/2014/main" id="{7EFE2473-315E-20C3-4C29-847E0897A04D}"/>
              </a:ext>
            </a:extLst>
          </p:cNvPr>
          <p:cNvSpPr>
            <a:spLocks noGrp="1"/>
          </p:cNvSpPr>
          <p:nvPr>
            <p:ph idx="1"/>
          </p:nvPr>
        </p:nvSpPr>
        <p:spPr>
          <a:xfrm>
            <a:off x="584200" y="1825625"/>
            <a:ext cx="11074400" cy="4351338"/>
          </a:xfrm>
        </p:spPr>
        <p:txBody>
          <a:bodyPr>
            <a:normAutofit/>
          </a:bodyPr>
          <a:lstStyle/>
          <a:p>
            <a:pPr marL="457200" lvl="1" indent="0">
              <a:buNone/>
            </a:pPr>
            <a:endParaRPr lang="en-US" dirty="0">
              <a:solidFill>
                <a:srgbClr val="FF0000"/>
              </a:solidFill>
            </a:endParaRPr>
          </a:p>
          <a:p>
            <a:pPr marL="914400" lvl="1" indent="-457200">
              <a:buFont typeface="+mj-lt"/>
              <a:buAutoNum type="alphaLcParenR"/>
            </a:pPr>
            <a:r>
              <a:rPr lang="en-US" dirty="0">
                <a:solidFill>
                  <a:srgbClr val="FF0000"/>
                </a:solidFill>
              </a:rPr>
              <a:t>Motion to enable the  auto-delete feature for Zoom recordings after 90 days</a:t>
            </a:r>
            <a:endParaRPr lang="en-US" sz="2000" dirty="0"/>
          </a:p>
          <a:p>
            <a:pPr marL="914400" lvl="1" indent="-457200">
              <a:buFont typeface="+mj-lt"/>
              <a:buAutoNum type="alphaLcParenR"/>
            </a:pPr>
            <a:endParaRPr lang="en-US" sz="2000" dirty="0"/>
          </a:p>
          <a:p>
            <a:pPr marL="914400" lvl="1" indent="-457200">
              <a:buFont typeface="+mj-lt"/>
              <a:buAutoNum type="alphaLcParenR"/>
            </a:pPr>
            <a:r>
              <a:rPr lang="en-US" sz="2000" dirty="0"/>
              <a:t>Board Questions and Comments</a:t>
            </a:r>
          </a:p>
          <a:p>
            <a:pPr marL="914400" lvl="1" indent="-457200">
              <a:buFont typeface="+mj-lt"/>
              <a:buAutoNum type="alphaLcParenR"/>
            </a:pPr>
            <a:endParaRPr lang="en-US" sz="2000" dirty="0"/>
          </a:p>
          <a:p>
            <a:pPr marL="914400" lvl="1" indent="-457200">
              <a:buFont typeface="+mj-lt"/>
              <a:buAutoNum type="alphaLcParenR"/>
            </a:pPr>
            <a:r>
              <a:rPr lang="en-US" sz="2000" dirty="0"/>
              <a:t>Owner Questions and Comments</a:t>
            </a:r>
            <a:r>
              <a:rPr lang="en-US" dirty="0">
                <a:solidFill>
                  <a:srgbClr val="FF0000"/>
                </a:solidFill>
              </a:rPr>
              <a:t>.</a:t>
            </a:r>
          </a:p>
        </p:txBody>
      </p:sp>
      <p:sp>
        <p:nvSpPr>
          <p:cNvPr id="4" name="Date Placeholder 3">
            <a:extLst>
              <a:ext uri="{FF2B5EF4-FFF2-40B4-BE49-F238E27FC236}">
                <a16:creationId xmlns:a16="http://schemas.microsoft.com/office/drawing/2014/main" id="{00A1328C-EC34-16C3-3A48-3A688018727B}"/>
              </a:ext>
            </a:extLst>
          </p:cNvPr>
          <p:cNvSpPr>
            <a:spLocks noGrp="1"/>
          </p:cNvSpPr>
          <p:nvPr>
            <p:ph type="dt" sz="half" idx="10"/>
          </p:nvPr>
        </p:nvSpPr>
        <p:spPr/>
        <p:txBody>
          <a:bodyPr/>
          <a:lstStyle/>
          <a:p>
            <a:fld id="{2714028F-1745-4FBC-ADB1-601796073B0E}" type="datetime1">
              <a:rPr lang="en-US" smtClean="0"/>
              <a:t>3/25/2025</a:t>
            </a:fld>
            <a:endParaRPr lang="en-US"/>
          </a:p>
        </p:txBody>
      </p:sp>
      <p:sp>
        <p:nvSpPr>
          <p:cNvPr id="5" name="Footer Placeholder 4">
            <a:extLst>
              <a:ext uri="{FF2B5EF4-FFF2-40B4-BE49-F238E27FC236}">
                <a16:creationId xmlns:a16="http://schemas.microsoft.com/office/drawing/2014/main" id="{FAF062FB-9BC3-F396-4F32-AC7A16004BFC}"/>
              </a:ext>
            </a:extLst>
          </p:cNvPr>
          <p:cNvSpPr>
            <a:spLocks noGrp="1"/>
          </p:cNvSpPr>
          <p:nvPr>
            <p:ph type="ftr" sz="quarter" idx="11"/>
          </p:nvPr>
        </p:nvSpPr>
        <p:spPr/>
        <p:txBody>
          <a:bodyPr/>
          <a:lstStyle/>
          <a:p>
            <a:r>
              <a:rPr lang="en-US"/>
              <a:t>Draft</a:t>
            </a:r>
          </a:p>
        </p:txBody>
      </p:sp>
      <p:sp>
        <p:nvSpPr>
          <p:cNvPr id="6" name="Slide Number Placeholder 5">
            <a:extLst>
              <a:ext uri="{FF2B5EF4-FFF2-40B4-BE49-F238E27FC236}">
                <a16:creationId xmlns:a16="http://schemas.microsoft.com/office/drawing/2014/main" id="{2B6549C8-1C21-99BE-75A5-2913AA647507}"/>
              </a:ext>
            </a:extLst>
          </p:cNvPr>
          <p:cNvSpPr>
            <a:spLocks noGrp="1"/>
          </p:cNvSpPr>
          <p:nvPr>
            <p:ph type="sldNum" sz="quarter" idx="12"/>
          </p:nvPr>
        </p:nvSpPr>
        <p:spPr/>
        <p:txBody>
          <a:bodyPr/>
          <a:lstStyle/>
          <a:p>
            <a:fld id="{B7D36783-26B7-4CE1-B66E-AF6F25A33A6F}" type="slidenum">
              <a:rPr lang="en-US" smtClean="0"/>
              <a:t>28</a:t>
            </a:fld>
            <a:endParaRPr lang="en-US"/>
          </a:p>
        </p:txBody>
      </p:sp>
    </p:spTree>
    <p:extLst>
      <p:ext uri="{BB962C8B-B14F-4D97-AF65-F5344CB8AC3E}">
        <p14:creationId xmlns:p14="http://schemas.microsoft.com/office/powerpoint/2010/main" val="2787073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F9722-513A-5234-76D2-56B1DA350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1A01F-883E-EAD4-92E0-1F488E54E8E6}"/>
              </a:ext>
            </a:extLst>
          </p:cNvPr>
          <p:cNvSpPr>
            <a:spLocks noGrp="1"/>
          </p:cNvSpPr>
          <p:nvPr>
            <p:ph type="title"/>
          </p:nvPr>
        </p:nvSpPr>
        <p:spPr>
          <a:xfrm>
            <a:off x="838200" y="365125"/>
            <a:ext cx="10515600" cy="460375"/>
          </a:xfrm>
        </p:spPr>
        <p:txBody>
          <a:bodyPr>
            <a:normAutofit fontScale="90000"/>
          </a:bodyPr>
          <a:lstStyle/>
          <a:p>
            <a:pPr algn="ctr"/>
            <a:r>
              <a:rPr lang="en-US" sz="3200" b="1" dirty="0"/>
              <a:t>Sea Monarch Board Meeting – March 26,2025</a:t>
            </a:r>
            <a:endParaRPr lang="en-US" sz="3200" dirty="0"/>
          </a:p>
        </p:txBody>
      </p:sp>
      <p:sp>
        <p:nvSpPr>
          <p:cNvPr id="7" name="TextBox 6">
            <a:extLst>
              <a:ext uri="{FF2B5EF4-FFF2-40B4-BE49-F238E27FC236}">
                <a16:creationId xmlns:a16="http://schemas.microsoft.com/office/drawing/2014/main" id="{2F071DC1-25E0-588D-6C88-7C886F51FCA9}"/>
              </a:ext>
            </a:extLst>
          </p:cNvPr>
          <p:cNvSpPr txBox="1"/>
          <p:nvPr/>
        </p:nvSpPr>
        <p:spPr>
          <a:xfrm>
            <a:off x="2934648" y="2616200"/>
            <a:ext cx="6575839" cy="584775"/>
          </a:xfrm>
          <a:prstGeom prst="rect">
            <a:avLst/>
          </a:prstGeom>
          <a:noFill/>
        </p:spPr>
        <p:txBody>
          <a:bodyPr wrap="none" rtlCol="0">
            <a:spAutoFit/>
          </a:bodyPr>
          <a:lstStyle/>
          <a:p>
            <a:r>
              <a:rPr lang="en-US" sz="3200" b="1" dirty="0"/>
              <a:t>Owners Questions and Comments</a:t>
            </a:r>
          </a:p>
        </p:txBody>
      </p:sp>
      <p:sp>
        <p:nvSpPr>
          <p:cNvPr id="10" name="Date Placeholder 9">
            <a:extLst>
              <a:ext uri="{FF2B5EF4-FFF2-40B4-BE49-F238E27FC236}">
                <a16:creationId xmlns:a16="http://schemas.microsoft.com/office/drawing/2014/main" id="{9C19F968-DF8C-5521-8687-64069A4AF0D3}"/>
              </a:ext>
            </a:extLst>
          </p:cNvPr>
          <p:cNvSpPr>
            <a:spLocks noGrp="1"/>
          </p:cNvSpPr>
          <p:nvPr>
            <p:ph type="dt" sz="half" idx="10"/>
          </p:nvPr>
        </p:nvSpPr>
        <p:spPr/>
        <p:txBody>
          <a:bodyPr/>
          <a:lstStyle/>
          <a:p>
            <a:fld id="{72C80CF7-605A-40A0-A4FB-B9D44D6D5A2F}" type="datetime1">
              <a:rPr lang="en-US" smtClean="0"/>
              <a:t>3/25/2025</a:t>
            </a:fld>
            <a:endParaRPr lang="en-US"/>
          </a:p>
        </p:txBody>
      </p:sp>
      <p:sp>
        <p:nvSpPr>
          <p:cNvPr id="11" name="Footer Placeholder 10">
            <a:extLst>
              <a:ext uri="{FF2B5EF4-FFF2-40B4-BE49-F238E27FC236}">
                <a16:creationId xmlns:a16="http://schemas.microsoft.com/office/drawing/2014/main" id="{006EA976-AC74-4933-6425-888161673F0E}"/>
              </a:ext>
            </a:extLst>
          </p:cNvPr>
          <p:cNvSpPr>
            <a:spLocks noGrp="1"/>
          </p:cNvSpPr>
          <p:nvPr>
            <p:ph type="ftr" sz="quarter" idx="11"/>
          </p:nvPr>
        </p:nvSpPr>
        <p:spPr/>
        <p:txBody>
          <a:bodyPr/>
          <a:lstStyle/>
          <a:p>
            <a:r>
              <a:rPr lang="en-US"/>
              <a:t>Draft</a:t>
            </a:r>
          </a:p>
        </p:txBody>
      </p:sp>
      <p:sp>
        <p:nvSpPr>
          <p:cNvPr id="12" name="Slide Number Placeholder 11">
            <a:extLst>
              <a:ext uri="{FF2B5EF4-FFF2-40B4-BE49-F238E27FC236}">
                <a16:creationId xmlns:a16="http://schemas.microsoft.com/office/drawing/2014/main" id="{A3E58339-B9D9-9866-C8DD-AF07221D596F}"/>
              </a:ext>
            </a:extLst>
          </p:cNvPr>
          <p:cNvSpPr>
            <a:spLocks noGrp="1"/>
          </p:cNvSpPr>
          <p:nvPr>
            <p:ph type="sldNum" sz="quarter" idx="12"/>
          </p:nvPr>
        </p:nvSpPr>
        <p:spPr/>
        <p:txBody>
          <a:bodyPr/>
          <a:lstStyle/>
          <a:p>
            <a:fld id="{B7D36783-26B7-4CE1-B66E-AF6F25A33A6F}" type="slidenum">
              <a:rPr lang="en-US" smtClean="0"/>
              <a:t>29</a:t>
            </a:fld>
            <a:endParaRPr lang="en-US"/>
          </a:p>
        </p:txBody>
      </p:sp>
    </p:spTree>
    <p:extLst>
      <p:ext uri="{BB962C8B-B14F-4D97-AF65-F5344CB8AC3E}">
        <p14:creationId xmlns:p14="http://schemas.microsoft.com/office/powerpoint/2010/main" val="1607258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E97D7-223A-CFA5-EE43-1A1647CF5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F8F85-A14C-25C8-4BBD-CEE1E62206C9}"/>
              </a:ext>
            </a:extLst>
          </p:cNvPr>
          <p:cNvSpPr>
            <a:spLocks noGrp="1"/>
          </p:cNvSpPr>
          <p:nvPr>
            <p:ph type="title"/>
          </p:nvPr>
        </p:nvSpPr>
        <p:spPr>
          <a:xfrm>
            <a:off x="838200" y="365125"/>
            <a:ext cx="10515600" cy="460375"/>
          </a:xfrm>
        </p:spPr>
        <p:txBody>
          <a:bodyPr>
            <a:normAutofit fontScale="90000"/>
          </a:bodyPr>
          <a:lstStyle/>
          <a:p>
            <a:pPr algn="ctr"/>
            <a:r>
              <a:rPr lang="en-US" sz="3200" b="1" dirty="0"/>
              <a:t>Sea Monarch Board Meeting – March 26,2025</a:t>
            </a:r>
            <a:endParaRPr lang="en-US" sz="3200" dirty="0"/>
          </a:p>
        </p:txBody>
      </p:sp>
      <p:sp>
        <p:nvSpPr>
          <p:cNvPr id="7" name="TextBox 6">
            <a:extLst>
              <a:ext uri="{FF2B5EF4-FFF2-40B4-BE49-F238E27FC236}">
                <a16:creationId xmlns:a16="http://schemas.microsoft.com/office/drawing/2014/main" id="{58F7ADBB-38B0-2E54-E4E7-A9DBEBE54024}"/>
              </a:ext>
            </a:extLst>
          </p:cNvPr>
          <p:cNvSpPr txBox="1"/>
          <p:nvPr/>
        </p:nvSpPr>
        <p:spPr>
          <a:xfrm>
            <a:off x="5148464" y="2679700"/>
            <a:ext cx="1895071" cy="584775"/>
          </a:xfrm>
          <a:prstGeom prst="rect">
            <a:avLst/>
          </a:prstGeom>
          <a:noFill/>
        </p:spPr>
        <p:txBody>
          <a:bodyPr wrap="none" rtlCol="0">
            <a:spAutoFit/>
          </a:bodyPr>
          <a:lstStyle/>
          <a:p>
            <a:r>
              <a:rPr lang="en-US" sz="3200" b="1" dirty="0"/>
              <a:t>Adjourn!!</a:t>
            </a:r>
          </a:p>
        </p:txBody>
      </p:sp>
      <p:sp>
        <p:nvSpPr>
          <p:cNvPr id="3" name="Date Placeholder 2">
            <a:extLst>
              <a:ext uri="{FF2B5EF4-FFF2-40B4-BE49-F238E27FC236}">
                <a16:creationId xmlns:a16="http://schemas.microsoft.com/office/drawing/2014/main" id="{96045382-90D1-B338-D055-D9E59FFC327C}"/>
              </a:ext>
            </a:extLst>
          </p:cNvPr>
          <p:cNvSpPr>
            <a:spLocks noGrp="1"/>
          </p:cNvSpPr>
          <p:nvPr>
            <p:ph type="dt" sz="half" idx="10"/>
          </p:nvPr>
        </p:nvSpPr>
        <p:spPr/>
        <p:txBody>
          <a:bodyPr/>
          <a:lstStyle/>
          <a:p>
            <a:fld id="{17FF9E05-2E7A-49D4-8EED-C1479FB75969}" type="datetime1">
              <a:rPr lang="en-US" smtClean="0"/>
              <a:t>3/25/2025</a:t>
            </a:fld>
            <a:endParaRPr lang="en-US"/>
          </a:p>
        </p:txBody>
      </p:sp>
      <p:sp>
        <p:nvSpPr>
          <p:cNvPr id="4" name="Footer Placeholder 3">
            <a:extLst>
              <a:ext uri="{FF2B5EF4-FFF2-40B4-BE49-F238E27FC236}">
                <a16:creationId xmlns:a16="http://schemas.microsoft.com/office/drawing/2014/main" id="{63CAFFBB-EA7C-BEE7-2480-4C61C40B5ECE}"/>
              </a:ext>
            </a:extLst>
          </p:cNvPr>
          <p:cNvSpPr>
            <a:spLocks noGrp="1"/>
          </p:cNvSpPr>
          <p:nvPr>
            <p:ph type="ftr" sz="quarter" idx="11"/>
          </p:nvPr>
        </p:nvSpPr>
        <p:spPr/>
        <p:txBody>
          <a:bodyPr/>
          <a:lstStyle/>
          <a:p>
            <a:r>
              <a:rPr lang="en-US"/>
              <a:t>Draft</a:t>
            </a:r>
          </a:p>
        </p:txBody>
      </p:sp>
      <p:sp>
        <p:nvSpPr>
          <p:cNvPr id="5" name="Slide Number Placeholder 4">
            <a:extLst>
              <a:ext uri="{FF2B5EF4-FFF2-40B4-BE49-F238E27FC236}">
                <a16:creationId xmlns:a16="http://schemas.microsoft.com/office/drawing/2014/main" id="{CAC7989C-5FF5-C8C0-1672-5636E7693B62}"/>
              </a:ext>
            </a:extLst>
          </p:cNvPr>
          <p:cNvSpPr>
            <a:spLocks noGrp="1"/>
          </p:cNvSpPr>
          <p:nvPr>
            <p:ph type="sldNum" sz="quarter" idx="12"/>
          </p:nvPr>
        </p:nvSpPr>
        <p:spPr/>
        <p:txBody>
          <a:bodyPr/>
          <a:lstStyle/>
          <a:p>
            <a:fld id="{B7D36783-26B7-4CE1-B66E-AF6F25A33A6F}" type="slidenum">
              <a:rPr lang="en-US" smtClean="0"/>
              <a:t>30</a:t>
            </a:fld>
            <a:endParaRPr lang="en-US"/>
          </a:p>
        </p:txBody>
      </p:sp>
    </p:spTree>
    <p:extLst>
      <p:ext uri="{BB962C8B-B14F-4D97-AF65-F5344CB8AC3E}">
        <p14:creationId xmlns:p14="http://schemas.microsoft.com/office/powerpoint/2010/main" val="2186671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10217</TotalTime>
  <Words>2514</Words>
  <Application>Microsoft Office PowerPoint</Application>
  <PresentationFormat>Widescreen</PresentationFormat>
  <Paragraphs>397</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Alata</vt:lpstr>
      <vt:lpstr>Aleo</vt:lpstr>
      <vt:lpstr>Aptos</vt:lpstr>
      <vt:lpstr>Aptos Display</vt:lpstr>
      <vt:lpstr>Arial</vt:lpstr>
      <vt:lpstr>Times New Roman</vt:lpstr>
      <vt:lpstr>Wingdings</vt:lpstr>
      <vt:lpstr>Office Theme</vt:lpstr>
      <vt:lpstr>Sea Monarch Board Meeting March 26,2025</vt:lpstr>
      <vt:lpstr>Sea Monarch Board Meeting – March 26, 2025 Agenda</vt:lpstr>
      <vt:lpstr>Sea Monarch Board Meeting – March 26,2025 Treasurer’s Report – Phase 1 Funding - ELSS</vt:lpstr>
      <vt:lpstr>Sea Monarch Board Meeting – March 26,2025 Treasurer’s Report – Phase 2 Funding – Concrete Restoration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 Monarch Board Meeting – March 26,2025 Vote to Approve Pilot Project on PH for Mold Remediation - Sean</vt:lpstr>
      <vt:lpstr>Sea Monarch Board Meeting – March 26,2025 Vote to Approve Pilot Project on PH for Mold Remediation – cont.</vt:lpstr>
      <vt:lpstr>Sea Monarch Board Meeting – March 26,2025 Garage Level Locker Rooms Remediation and Access Plan - Sean</vt:lpstr>
      <vt:lpstr>Sea Monarch Board Meeting – March 26,2025 Garage Level Locker Rooms Remediation and Access Plan - Sean</vt:lpstr>
      <vt:lpstr>Sea Monarch Board Meeting – March 26,2025 Electrical Panels Needed for 50 Year Certification - Craig</vt:lpstr>
      <vt:lpstr>Sea Monarch Board Meeting – March 26,2025 2023 Reserves Funds - Ginger</vt:lpstr>
      <vt:lpstr>Sea Monarch Board Meeting – March 26,2025 Committees - Sean</vt:lpstr>
      <vt:lpstr>Sea Monarch Board Meeting – March 26,2025 Committees</vt:lpstr>
      <vt:lpstr>Sea Monarch Board Meeting – March 26,2025 Committees</vt:lpstr>
      <vt:lpstr>Sea Monarch Board Meeting – March 26,2025 Committees</vt:lpstr>
      <vt:lpstr>Sea Monarch Board Meeting – March 26,2025 Committees</vt:lpstr>
      <vt:lpstr>Sea Monarch Board Meeting – March 26, 2025 Other Topics – Sea Monarch Investment Plan – Ginger</vt:lpstr>
      <vt:lpstr>Sea Monarch Board Meeting – March 26, 2025 Other Topics - Weight Limit Study for Pavers on Lobby Level Dave Bierman</vt:lpstr>
      <vt:lpstr>Sea Monarch Board Meeting – March 26, 2025 Other Topics - Weight Limit Study for Pavers on Lobby Level Dave Bierman</vt:lpstr>
      <vt:lpstr>Sea Monarch Board Meeting – March 26, 2025 Other Topics - Catwalk Waterproofing - Craig</vt:lpstr>
      <vt:lpstr>Sea Monarch Board Meeting – March 26, 2025 Other Topics - Rental Parking Spaces - Vic</vt:lpstr>
      <vt:lpstr>Sea Monarch Board Meeting – March 26, 2025 Other Topics - Zoom Meeting Retention Policy Dave Winter</vt:lpstr>
      <vt:lpstr>Sea Monarch Board Meeting – March 26,2025</vt:lpstr>
      <vt:lpstr>Sea Monarch Board Meeting – March 26,2025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Sean McDermott</dc:creator>
  <cp:lastModifiedBy>Sean McDermott</cp:lastModifiedBy>
  <cp:revision>5</cp:revision>
  <cp:lastPrinted>2025-03-25T20:36:09Z</cp:lastPrinted>
  <dcterms:created xsi:type="dcterms:W3CDTF">2025-03-19T14:14:27Z</dcterms:created>
  <dcterms:modified xsi:type="dcterms:W3CDTF">2025-03-26T18:08:27Z</dcterms:modified>
</cp:coreProperties>
</file>